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4" r:id="rId1"/>
  </p:sldMasterIdLst>
  <p:notesMasterIdLst>
    <p:notesMasterId r:id="rId28"/>
  </p:notesMasterIdLst>
  <p:sldIdLst>
    <p:sldId id="256" r:id="rId2"/>
    <p:sldId id="260" r:id="rId3"/>
    <p:sldId id="338" r:id="rId4"/>
    <p:sldId id="344" r:id="rId5"/>
    <p:sldId id="329" r:id="rId6"/>
    <p:sldId id="330" r:id="rId7"/>
    <p:sldId id="262" r:id="rId8"/>
    <p:sldId id="287" r:id="rId9"/>
    <p:sldId id="263" r:id="rId10"/>
    <p:sldId id="339" r:id="rId11"/>
    <p:sldId id="340" r:id="rId12"/>
    <p:sldId id="282" r:id="rId13"/>
    <p:sldId id="266" r:id="rId14"/>
    <p:sldId id="267" r:id="rId15"/>
    <p:sldId id="341" r:id="rId16"/>
    <p:sldId id="316" r:id="rId17"/>
    <p:sldId id="331" r:id="rId18"/>
    <p:sldId id="265" r:id="rId19"/>
    <p:sldId id="343" r:id="rId20"/>
    <p:sldId id="332" r:id="rId21"/>
    <p:sldId id="342" r:id="rId22"/>
    <p:sldId id="337" r:id="rId23"/>
    <p:sldId id="335" r:id="rId24"/>
    <p:sldId id="334" r:id="rId25"/>
    <p:sldId id="336" r:id="rId26"/>
    <p:sldId id="264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34" autoAdjust="0"/>
    <p:restoredTop sz="94660" autoAdjust="0"/>
  </p:normalViewPr>
  <p:slideViewPr>
    <p:cSldViewPr snapToGrid="0">
      <p:cViewPr varScale="1">
        <p:scale>
          <a:sx n="75" d="100"/>
          <a:sy n="75" d="100"/>
        </p:scale>
        <p:origin x="474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BD7C66F-8A46-4584-9551-D6363CF012E4}" type="doc">
      <dgm:prSet loTypeId="urn:microsoft.com/office/officeart/2005/8/layout/hierarchy5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22AC82F-F161-42A1-ADC3-F38DAFAE0238}">
      <dgm:prSet phldrT="[Text]"/>
      <dgm:spPr/>
      <dgm:t>
        <a:bodyPr/>
        <a:lstStyle/>
        <a:p>
          <a:r>
            <a:rPr lang="en-US" dirty="0"/>
            <a:t>Head of Committee</a:t>
          </a:r>
          <a:r>
            <a:rPr lang="hi-in" dirty="0"/>
            <a:t> </a:t>
          </a:r>
          <a:endParaRPr lang="en-US" dirty="0"/>
        </a:p>
      </dgm:t>
    </dgm:pt>
    <dgm:pt modelId="{D78A8CEC-B9ED-4F36-8ED2-C5A9C0DC202D}" type="parTrans" cxnId="{8400ECDE-DA34-4F0D-B88F-3A41F038B8BD}">
      <dgm:prSet/>
      <dgm:spPr/>
      <dgm:t>
        <a:bodyPr/>
        <a:lstStyle/>
        <a:p>
          <a:endParaRPr lang="en-US"/>
        </a:p>
      </dgm:t>
    </dgm:pt>
    <dgm:pt modelId="{A90ABACF-20DB-413E-9C9D-C9632AE501E0}" type="sibTrans" cxnId="{8400ECDE-DA34-4F0D-B88F-3A41F038B8BD}">
      <dgm:prSet/>
      <dgm:spPr/>
      <dgm:t>
        <a:bodyPr/>
        <a:lstStyle/>
        <a:p>
          <a:endParaRPr lang="en-US"/>
        </a:p>
      </dgm:t>
    </dgm:pt>
    <dgm:pt modelId="{2FF3B3C5-AC1D-479D-9A82-674AFC5256E7}">
      <dgm:prSet phldrT="[Text]"/>
      <dgm:spPr/>
      <dgm:t>
        <a:bodyPr/>
        <a:lstStyle/>
        <a:p>
          <a:r>
            <a:rPr lang="en-US" dirty="0"/>
            <a:t>Ward Representative</a:t>
          </a:r>
        </a:p>
      </dgm:t>
    </dgm:pt>
    <dgm:pt modelId="{C1558C0C-8999-4202-8079-B78C572C0B45}" type="parTrans" cxnId="{78CFDF4B-751E-4EC0-8D3C-078B0BBC5B45}">
      <dgm:prSet/>
      <dgm:spPr/>
      <dgm:t>
        <a:bodyPr/>
        <a:lstStyle/>
        <a:p>
          <a:endParaRPr lang="en-US"/>
        </a:p>
      </dgm:t>
    </dgm:pt>
    <dgm:pt modelId="{7AE0E10B-1F17-4B6E-8779-8613A0695054}" type="sibTrans" cxnId="{78CFDF4B-751E-4EC0-8D3C-078B0BBC5B45}">
      <dgm:prSet/>
      <dgm:spPr/>
      <dgm:t>
        <a:bodyPr/>
        <a:lstStyle/>
        <a:p>
          <a:endParaRPr lang="en-US"/>
        </a:p>
      </dgm:t>
    </dgm:pt>
    <dgm:pt modelId="{1301CF8A-A1F4-419A-976D-AF796E27081D}">
      <dgm:prSet phldrT="[Text]"/>
      <dgm:spPr/>
      <dgm:t>
        <a:bodyPr/>
        <a:lstStyle/>
        <a:p>
          <a:r>
            <a:rPr lang="en-US" dirty="0"/>
            <a:t>Ward 1</a:t>
          </a:r>
        </a:p>
      </dgm:t>
    </dgm:pt>
    <dgm:pt modelId="{B9C22086-D8BC-4129-8421-8BF6E6F40D43}" type="parTrans" cxnId="{D1B17054-59C9-42CC-ABF1-83B5CFDEF228}">
      <dgm:prSet/>
      <dgm:spPr/>
      <dgm:t>
        <a:bodyPr/>
        <a:lstStyle/>
        <a:p>
          <a:endParaRPr lang="en-US"/>
        </a:p>
      </dgm:t>
    </dgm:pt>
    <dgm:pt modelId="{4774AFA9-92FA-498A-B109-619F5BB24247}" type="sibTrans" cxnId="{D1B17054-59C9-42CC-ABF1-83B5CFDEF228}">
      <dgm:prSet/>
      <dgm:spPr/>
      <dgm:t>
        <a:bodyPr/>
        <a:lstStyle/>
        <a:p>
          <a:endParaRPr lang="en-US"/>
        </a:p>
      </dgm:t>
    </dgm:pt>
    <dgm:pt modelId="{C92D1302-48DB-4058-A5CF-F0F384FFFEDE}">
      <dgm:prSet phldrT="[Text]"/>
      <dgm:spPr/>
      <dgm:t>
        <a:bodyPr/>
        <a:lstStyle/>
        <a:p>
          <a:r>
            <a:rPr lang="en-US" dirty="0"/>
            <a:t>Ward 2</a:t>
          </a:r>
        </a:p>
      </dgm:t>
    </dgm:pt>
    <dgm:pt modelId="{0C79F44A-F2AC-43F5-9F96-43A32D20E9B8}" type="parTrans" cxnId="{A18C2170-2837-470F-9990-D76F7ABF12F6}">
      <dgm:prSet/>
      <dgm:spPr/>
      <dgm:t>
        <a:bodyPr/>
        <a:lstStyle/>
        <a:p>
          <a:endParaRPr lang="en-US"/>
        </a:p>
      </dgm:t>
    </dgm:pt>
    <dgm:pt modelId="{D18E12BB-8A7D-44D7-8751-94E4210298A3}" type="sibTrans" cxnId="{A18C2170-2837-470F-9990-D76F7ABF12F6}">
      <dgm:prSet/>
      <dgm:spPr/>
      <dgm:t>
        <a:bodyPr/>
        <a:lstStyle/>
        <a:p>
          <a:endParaRPr lang="en-US"/>
        </a:p>
      </dgm:t>
    </dgm:pt>
    <dgm:pt modelId="{1CC973C5-5094-496F-B13A-346D90253D94}">
      <dgm:prSet phldrT="[Text]"/>
      <dgm:spPr/>
      <dgm:t>
        <a:bodyPr/>
        <a:lstStyle/>
        <a:p>
          <a:r>
            <a:rPr lang="en-US" dirty="0"/>
            <a:t>Ward Representative</a:t>
          </a:r>
        </a:p>
      </dgm:t>
    </dgm:pt>
    <dgm:pt modelId="{2DE262E5-9F9F-42B9-8138-A430388792E5}" type="parTrans" cxnId="{3B26E46E-5AEE-46F8-B55A-1E0973BB5A29}">
      <dgm:prSet/>
      <dgm:spPr/>
      <dgm:t>
        <a:bodyPr/>
        <a:lstStyle/>
        <a:p>
          <a:endParaRPr lang="en-US"/>
        </a:p>
      </dgm:t>
    </dgm:pt>
    <dgm:pt modelId="{4F397D30-97BB-4130-94C3-C94BEBB3D655}" type="sibTrans" cxnId="{3B26E46E-5AEE-46F8-B55A-1E0973BB5A29}">
      <dgm:prSet/>
      <dgm:spPr/>
      <dgm:t>
        <a:bodyPr/>
        <a:lstStyle/>
        <a:p>
          <a:endParaRPr lang="en-US"/>
        </a:p>
      </dgm:t>
    </dgm:pt>
    <dgm:pt modelId="{AE73757E-E335-4893-8009-D8A87A93D413}">
      <dgm:prSet phldrT="[Text]"/>
      <dgm:spPr/>
      <dgm:t>
        <a:bodyPr/>
        <a:lstStyle/>
        <a:p>
          <a:r>
            <a:rPr lang="en-US" dirty="0"/>
            <a:t>Ward 3</a:t>
          </a:r>
        </a:p>
      </dgm:t>
    </dgm:pt>
    <dgm:pt modelId="{8C3A446C-552B-4C2F-B4BF-E5DE733B85E9}" type="parTrans" cxnId="{09FBEF16-98D0-4295-9FDC-838657F951A9}">
      <dgm:prSet/>
      <dgm:spPr/>
      <dgm:t>
        <a:bodyPr/>
        <a:lstStyle/>
        <a:p>
          <a:endParaRPr lang="en-US"/>
        </a:p>
      </dgm:t>
    </dgm:pt>
    <dgm:pt modelId="{DE0AAF81-89E6-4BF9-B419-07126466CB2E}" type="sibTrans" cxnId="{09FBEF16-98D0-4295-9FDC-838657F951A9}">
      <dgm:prSet/>
      <dgm:spPr/>
      <dgm:t>
        <a:bodyPr/>
        <a:lstStyle/>
        <a:p>
          <a:endParaRPr lang="en-US"/>
        </a:p>
      </dgm:t>
    </dgm:pt>
    <dgm:pt modelId="{DF1D242D-5433-47DA-8F50-3C0DD7422CB1}">
      <dgm:prSet phldrT="[Text]"/>
      <dgm:spPr/>
      <dgm:t>
        <a:bodyPr/>
        <a:lstStyle/>
        <a:p>
          <a:r>
            <a:rPr lang="en-US" dirty="0"/>
            <a:t>Gram </a:t>
          </a:r>
          <a:r>
            <a:rPr lang="en-US" dirty="0" err="1"/>
            <a:t>Panchayat</a:t>
          </a:r>
          <a:endParaRPr lang="en-US" dirty="0"/>
        </a:p>
      </dgm:t>
    </dgm:pt>
    <dgm:pt modelId="{2774F41F-C60C-4B7D-B1D8-7F817E70468B}" type="parTrans" cxnId="{64B1E5F5-F69D-41CC-8015-00276FE2A8AE}">
      <dgm:prSet/>
      <dgm:spPr/>
      <dgm:t>
        <a:bodyPr/>
        <a:lstStyle/>
        <a:p>
          <a:endParaRPr lang="en-US"/>
        </a:p>
      </dgm:t>
    </dgm:pt>
    <dgm:pt modelId="{4EEB2160-63BF-471D-9AFC-8274D1458BEB}" type="sibTrans" cxnId="{64B1E5F5-F69D-41CC-8015-00276FE2A8AE}">
      <dgm:prSet/>
      <dgm:spPr/>
      <dgm:t>
        <a:bodyPr/>
        <a:lstStyle/>
        <a:p>
          <a:endParaRPr lang="en-US"/>
        </a:p>
      </dgm:t>
    </dgm:pt>
    <dgm:pt modelId="{4EA01EE7-8323-4BBC-AB50-24492E68CC6A}">
      <dgm:prSet phldrT="[Text]"/>
      <dgm:spPr/>
      <dgm:t>
        <a:bodyPr/>
        <a:lstStyle/>
        <a:p>
          <a:r>
            <a:rPr lang="en-US" dirty="0"/>
            <a:t>Committee Members</a:t>
          </a:r>
        </a:p>
      </dgm:t>
    </dgm:pt>
    <dgm:pt modelId="{7D96BF1F-9A1D-461F-8EC3-9F6410447844}" type="parTrans" cxnId="{AC4BB688-D7C5-47DD-A423-8229F52FAD8D}">
      <dgm:prSet/>
      <dgm:spPr/>
      <dgm:t>
        <a:bodyPr/>
        <a:lstStyle/>
        <a:p>
          <a:endParaRPr lang="en-US"/>
        </a:p>
      </dgm:t>
    </dgm:pt>
    <dgm:pt modelId="{518562E7-CE6E-4884-B03C-83014531A0C8}" type="sibTrans" cxnId="{AC4BB688-D7C5-47DD-A423-8229F52FAD8D}">
      <dgm:prSet/>
      <dgm:spPr/>
      <dgm:t>
        <a:bodyPr/>
        <a:lstStyle/>
        <a:p>
          <a:endParaRPr lang="en-US"/>
        </a:p>
      </dgm:t>
    </dgm:pt>
    <dgm:pt modelId="{8DF9AE21-EBA6-4809-A2E1-07A9AC8F64CE}">
      <dgm:prSet phldrT="[Text]"/>
      <dgm:spPr/>
      <dgm:t>
        <a:bodyPr/>
        <a:lstStyle/>
        <a:p>
          <a:r>
            <a:rPr lang="en-US" dirty="0"/>
            <a:t>End User</a:t>
          </a:r>
        </a:p>
      </dgm:t>
    </dgm:pt>
    <dgm:pt modelId="{C5AE45BF-445C-48C9-B238-C23E0665A3AA}" type="parTrans" cxnId="{A3114700-5936-4773-81A3-BDFEE3F8F3C4}">
      <dgm:prSet/>
      <dgm:spPr/>
      <dgm:t>
        <a:bodyPr/>
        <a:lstStyle/>
        <a:p>
          <a:endParaRPr lang="en-US"/>
        </a:p>
      </dgm:t>
    </dgm:pt>
    <dgm:pt modelId="{76F841C1-AEC9-4E28-A6CD-DEDDA723CC24}" type="sibTrans" cxnId="{A3114700-5936-4773-81A3-BDFEE3F8F3C4}">
      <dgm:prSet/>
      <dgm:spPr/>
      <dgm:t>
        <a:bodyPr/>
        <a:lstStyle/>
        <a:p>
          <a:endParaRPr lang="en-US"/>
        </a:p>
      </dgm:t>
    </dgm:pt>
    <dgm:pt modelId="{AE052508-CAFB-40BC-81F8-6A26B9FD27EE}" type="pres">
      <dgm:prSet presAssocID="{CBD7C66F-8A46-4584-9551-D6363CF012E4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726C943-4B0B-4F54-92FF-07A6241B8587}" type="pres">
      <dgm:prSet presAssocID="{CBD7C66F-8A46-4584-9551-D6363CF012E4}" presName="hierFlow" presStyleCnt="0"/>
      <dgm:spPr/>
    </dgm:pt>
    <dgm:pt modelId="{DA2098A3-0118-4676-86D9-C83146F5BF93}" type="pres">
      <dgm:prSet presAssocID="{CBD7C66F-8A46-4584-9551-D6363CF012E4}" presName="firstBuf" presStyleCnt="0"/>
      <dgm:spPr/>
    </dgm:pt>
    <dgm:pt modelId="{91FACE7F-9C8A-4813-8534-F83BDF059F87}" type="pres">
      <dgm:prSet presAssocID="{CBD7C66F-8A46-4584-9551-D6363CF012E4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1EB0822A-835F-4552-B08E-CBADFB7A343D}" type="pres">
      <dgm:prSet presAssocID="{E22AC82F-F161-42A1-ADC3-F38DAFAE0238}" presName="Name17" presStyleCnt="0"/>
      <dgm:spPr/>
    </dgm:pt>
    <dgm:pt modelId="{E06D3722-7AB8-4EB1-AA2B-5F39059E114A}" type="pres">
      <dgm:prSet presAssocID="{E22AC82F-F161-42A1-ADC3-F38DAFAE0238}" presName="level1Shap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B7DF782-C645-4B73-95A2-B5CD4EC78849}" type="pres">
      <dgm:prSet presAssocID="{E22AC82F-F161-42A1-ADC3-F38DAFAE0238}" presName="hierChild2" presStyleCnt="0"/>
      <dgm:spPr/>
    </dgm:pt>
    <dgm:pt modelId="{43626ABE-102B-4039-875D-07C8DE216B01}" type="pres">
      <dgm:prSet presAssocID="{C1558C0C-8999-4202-8079-B78C572C0B45}" presName="Name25" presStyleLbl="parChTrans1D2" presStyleIdx="0" presStyleCnt="2"/>
      <dgm:spPr/>
      <dgm:t>
        <a:bodyPr/>
        <a:lstStyle/>
        <a:p>
          <a:endParaRPr lang="en-US"/>
        </a:p>
      </dgm:t>
    </dgm:pt>
    <dgm:pt modelId="{24386BF1-0123-48FD-BB5F-76A3EEF03F8E}" type="pres">
      <dgm:prSet presAssocID="{C1558C0C-8999-4202-8079-B78C572C0B45}" presName="connTx" presStyleLbl="parChTrans1D2" presStyleIdx="0" presStyleCnt="2"/>
      <dgm:spPr/>
      <dgm:t>
        <a:bodyPr/>
        <a:lstStyle/>
        <a:p>
          <a:endParaRPr lang="en-US"/>
        </a:p>
      </dgm:t>
    </dgm:pt>
    <dgm:pt modelId="{76974228-8D1F-4281-8FE3-BFB8B37C88C2}" type="pres">
      <dgm:prSet presAssocID="{2FF3B3C5-AC1D-479D-9A82-674AFC5256E7}" presName="Name30" presStyleCnt="0"/>
      <dgm:spPr/>
    </dgm:pt>
    <dgm:pt modelId="{23509FC1-80A5-4E38-B901-8E9AF3F06AF5}" type="pres">
      <dgm:prSet presAssocID="{2FF3B3C5-AC1D-479D-9A82-674AFC5256E7}" presName="level2Shape" presStyleLbl="node2" presStyleIdx="0" presStyleCnt="2"/>
      <dgm:spPr/>
      <dgm:t>
        <a:bodyPr/>
        <a:lstStyle/>
        <a:p>
          <a:endParaRPr lang="en-US"/>
        </a:p>
      </dgm:t>
    </dgm:pt>
    <dgm:pt modelId="{66F446EC-8BD6-4A3F-9D44-57426B58E1EB}" type="pres">
      <dgm:prSet presAssocID="{2FF3B3C5-AC1D-479D-9A82-674AFC5256E7}" presName="hierChild3" presStyleCnt="0"/>
      <dgm:spPr/>
    </dgm:pt>
    <dgm:pt modelId="{DF58FE36-341D-416A-A628-F4F94BF3BE2E}" type="pres">
      <dgm:prSet presAssocID="{B9C22086-D8BC-4129-8421-8BF6E6F40D43}" presName="Name25" presStyleLbl="parChTrans1D3" presStyleIdx="0" presStyleCnt="3"/>
      <dgm:spPr/>
      <dgm:t>
        <a:bodyPr/>
        <a:lstStyle/>
        <a:p>
          <a:endParaRPr lang="en-US"/>
        </a:p>
      </dgm:t>
    </dgm:pt>
    <dgm:pt modelId="{D93EEBCA-FC63-4B59-A372-09EE1E6BDE3B}" type="pres">
      <dgm:prSet presAssocID="{B9C22086-D8BC-4129-8421-8BF6E6F40D43}" presName="connTx" presStyleLbl="parChTrans1D3" presStyleIdx="0" presStyleCnt="3"/>
      <dgm:spPr/>
      <dgm:t>
        <a:bodyPr/>
        <a:lstStyle/>
        <a:p>
          <a:endParaRPr lang="en-US"/>
        </a:p>
      </dgm:t>
    </dgm:pt>
    <dgm:pt modelId="{EED2F98D-B5D3-4728-B90D-15D53B702E5F}" type="pres">
      <dgm:prSet presAssocID="{1301CF8A-A1F4-419A-976D-AF796E27081D}" presName="Name30" presStyleCnt="0"/>
      <dgm:spPr/>
    </dgm:pt>
    <dgm:pt modelId="{A84F25B4-5F95-4968-86A5-7E5396176749}" type="pres">
      <dgm:prSet presAssocID="{1301CF8A-A1F4-419A-976D-AF796E27081D}" presName="level2Shape" presStyleLbl="node3" presStyleIdx="0" presStyleCnt="3"/>
      <dgm:spPr/>
      <dgm:t>
        <a:bodyPr/>
        <a:lstStyle/>
        <a:p>
          <a:endParaRPr lang="en-US"/>
        </a:p>
      </dgm:t>
    </dgm:pt>
    <dgm:pt modelId="{DCE6FC7E-6D9E-4A9F-BEDA-7DCA0D2217E5}" type="pres">
      <dgm:prSet presAssocID="{1301CF8A-A1F4-419A-976D-AF796E27081D}" presName="hierChild3" presStyleCnt="0"/>
      <dgm:spPr/>
    </dgm:pt>
    <dgm:pt modelId="{7934A49E-471C-416E-A5C2-7B435896978C}" type="pres">
      <dgm:prSet presAssocID="{0C79F44A-F2AC-43F5-9F96-43A32D20E9B8}" presName="Name25" presStyleLbl="parChTrans1D3" presStyleIdx="1" presStyleCnt="3"/>
      <dgm:spPr/>
      <dgm:t>
        <a:bodyPr/>
        <a:lstStyle/>
        <a:p>
          <a:endParaRPr lang="en-US"/>
        </a:p>
      </dgm:t>
    </dgm:pt>
    <dgm:pt modelId="{4B2708A4-2A21-40BE-912A-1BD490BDD441}" type="pres">
      <dgm:prSet presAssocID="{0C79F44A-F2AC-43F5-9F96-43A32D20E9B8}" presName="connTx" presStyleLbl="parChTrans1D3" presStyleIdx="1" presStyleCnt="3"/>
      <dgm:spPr/>
      <dgm:t>
        <a:bodyPr/>
        <a:lstStyle/>
        <a:p>
          <a:endParaRPr lang="en-US"/>
        </a:p>
      </dgm:t>
    </dgm:pt>
    <dgm:pt modelId="{7953A330-A3E0-4589-9CB6-90FF37EA8D3A}" type="pres">
      <dgm:prSet presAssocID="{C92D1302-48DB-4058-A5CF-F0F384FFFEDE}" presName="Name30" presStyleCnt="0"/>
      <dgm:spPr/>
    </dgm:pt>
    <dgm:pt modelId="{D4DE6C2E-E942-491F-9FC8-2A37BCA9E582}" type="pres">
      <dgm:prSet presAssocID="{C92D1302-48DB-4058-A5CF-F0F384FFFEDE}" presName="level2Shape" presStyleLbl="node3" presStyleIdx="1" presStyleCnt="3"/>
      <dgm:spPr/>
      <dgm:t>
        <a:bodyPr/>
        <a:lstStyle/>
        <a:p>
          <a:endParaRPr lang="en-US"/>
        </a:p>
      </dgm:t>
    </dgm:pt>
    <dgm:pt modelId="{D823521E-0294-468A-8163-6651C2C35996}" type="pres">
      <dgm:prSet presAssocID="{C92D1302-48DB-4058-A5CF-F0F384FFFEDE}" presName="hierChild3" presStyleCnt="0"/>
      <dgm:spPr/>
    </dgm:pt>
    <dgm:pt modelId="{8D830134-A2D2-4854-B5CF-B4832D51D7AE}" type="pres">
      <dgm:prSet presAssocID="{2DE262E5-9F9F-42B9-8138-A430388792E5}" presName="Name25" presStyleLbl="parChTrans1D2" presStyleIdx="1" presStyleCnt="2"/>
      <dgm:spPr/>
      <dgm:t>
        <a:bodyPr/>
        <a:lstStyle/>
        <a:p>
          <a:endParaRPr lang="en-US"/>
        </a:p>
      </dgm:t>
    </dgm:pt>
    <dgm:pt modelId="{C8F3224D-0CFC-4B61-8AC9-7B9752CBF5CB}" type="pres">
      <dgm:prSet presAssocID="{2DE262E5-9F9F-42B9-8138-A430388792E5}" presName="connTx" presStyleLbl="parChTrans1D2" presStyleIdx="1" presStyleCnt="2"/>
      <dgm:spPr/>
      <dgm:t>
        <a:bodyPr/>
        <a:lstStyle/>
        <a:p>
          <a:endParaRPr lang="en-US"/>
        </a:p>
      </dgm:t>
    </dgm:pt>
    <dgm:pt modelId="{BDDF9C9A-B122-4D99-B995-8ED0303E0911}" type="pres">
      <dgm:prSet presAssocID="{1CC973C5-5094-496F-B13A-346D90253D94}" presName="Name30" presStyleCnt="0"/>
      <dgm:spPr/>
    </dgm:pt>
    <dgm:pt modelId="{18B47AE3-7DF1-4F9B-9C58-36B00E9A6BC5}" type="pres">
      <dgm:prSet presAssocID="{1CC973C5-5094-496F-B13A-346D90253D94}" presName="level2Shape" presStyleLbl="node2" presStyleIdx="1" presStyleCnt="2"/>
      <dgm:spPr/>
      <dgm:t>
        <a:bodyPr/>
        <a:lstStyle/>
        <a:p>
          <a:endParaRPr lang="en-US"/>
        </a:p>
      </dgm:t>
    </dgm:pt>
    <dgm:pt modelId="{8F2B1E0A-7372-48A0-9AE2-E748C7AD30BC}" type="pres">
      <dgm:prSet presAssocID="{1CC973C5-5094-496F-B13A-346D90253D94}" presName="hierChild3" presStyleCnt="0"/>
      <dgm:spPr/>
    </dgm:pt>
    <dgm:pt modelId="{B46F808F-B54C-4597-A2C1-A37365B8A9E6}" type="pres">
      <dgm:prSet presAssocID="{8C3A446C-552B-4C2F-B4BF-E5DE733B85E9}" presName="Name25" presStyleLbl="parChTrans1D3" presStyleIdx="2" presStyleCnt="3"/>
      <dgm:spPr/>
      <dgm:t>
        <a:bodyPr/>
        <a:lstStyle/>
        <a:p>
          <a:endParaRPr lang="en-US"/>
        </a:p>
      </dgm:t>
    </dgm:pt>
    <dgm:pt modelId="{90E8A7E1-0EBC-4798-A7B4-D37A74CD8EC1}" type="pres">
      <dgm:prSet presAssocID="{8C3A446C-552B-4C2F-B4BF-E5DE733B85E9}" presName="connTx" presStyleLbl="parChTrans1D3" presStyleIdx="2" presStyleCnt="3"/>
      <dgm:spPr/>
      <dgm:t>
        <a:bodyPr/>
        <a:lstStyle/>
        <a:p>
          <a:endParaRPr lang="en-US"/>
        </a:p>
      </dgm:t>
    </dgm:pt>
    <dgm:pt modelId="{95EBD9D8-D723-4674-BA82-79C0C0C429DB}" type="pres">
      <dgm:prSet presAssocID="{AE73757E-E335-4893-8009-D8A87A93D413}" presName="Name30" presStyleCnt="0"/>
      <dgm:spPr/>
    </dgm:pt>
    <dgm:pt modelId="{647708A3-03C3-4CE8-A4FF-4D5D7C2F422B}" type="pres">
      <dgm:prSet presAssocID="{AE73757E-E335-4893-8009-D8A87A93D413}" presName="level2Shape" presStyleLbl="node3" presStyleIdx="2" presStyleCnt="3"/>
      <dgm:spPr/>
      <dgm:t>
        <a:bodyPr/>
        <a:lstStyle/>
        <a:p>
          <a:endParaRPr lang="en-US"/>
        </a:p>
      </dgm:t>
    </dgm:pt>
    <dgm:pt modelId="{9ABB8B27-CFB2-4CEF-81A3-D4AC9DA97C33}" type="pres">
      <dgm:prSet presAssocID="{AE73757E-E335-4893-8009-D8A87A93D413}" presName="hierChild3" presStyleCnt="0"/>
      <dgm:spPr/>
    </dgm:pt>
    <dgm:pt modelId="{6F84E417-DA2D-447D-8D41-CDF3203011D1}" type="pres">
      <dgm:prSet presAssocID="{CBD7C66F-8A46-4584-9551-D6363CF012E4}" presName="bgShapesFlow" presStyleCnt="0"/>
      <dgm:spPr/>
    </dgm:pt>
    <dgm:pt modelId="{D34DBFDA-8AF4-4C59-A7F0-8BFC12C250B0}" type="pres">
      <dgm:prSet presAssocID="{DF1D242D-5433-47DA-8F50-3C0DD7422CB1}" presName="rectComp" presStyleCnt="0"/>
      <dgm:spPr/>
    </dgm:pt>
    <dgm:pt modelId="{5F01F16C-6AB4-4EB4-9373-A00F07C0DDFC}" type="pres">
      <dgm:prSet presAssocID="{DF1D242D-5433-47DA-8F50-3C0DD7422CB1}" presName="bgRect" presStyleLbl="bgShp" presStyleIdx="0" presStyleCnt="3"/>
      <dgm:spPr/>
      <dgm:t>
        <a:bodyPr/>
        <a:lstStyle/>
        <a:p>
          <a:endParaRPr lang="en-US"/>
        </a:p>
      </dgm:t>
    </dgm:pt>
    <dgm:pt modelId="{7F23A6B8-117E-4DD3-8B44-F87B488B2BAA}" type="pres">
      <dgm:prSet presAssocID="{DF1D242D-5433-47DA-8F50-3C0DD7422CB1}" presName="bgRectTx" presStyleLbl="bgShp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228DA38-756A-4B72-8521-EDD1C079A008}" type="pres">
      <dgm:prSet presAssocID="{DF1D242D-5433-47DA-8F50-3C0DD7422CB1}" presName="spComp" presStyleCnt="0"/>
      <dgm:spPr/>
    </dgm:pt>
    <dgm:pt modelId="{CF81C356-CE65-449C-BB16-3084B431490A}" type="pres">
      <dgm:prSet presAssocID="{DF1D242D-5433-47DA-8F50-3C0DD7422CB1}" presName="hSp" presStyleCnt="0"/>
      <dgm:spPr/>
    </dgm:pt>
    <dgm:pt modelId="{188C821E-EE7E-465B-997C-7B4C3A2C42C3}" type="pres">
      <dgm:prSet presAssocID="{4EA01EE7-8323-4BBC-AB50-24492E68CC6A}" presName="rectComp" presStyleCnt="0"/>
      <dgm:spPr/>
    </dgm:pt>
    <dgm:pt modelId="{F6B54E52-8D30-4EEA-8F73-BD388593ABA7}" type="pres">
      <dgm:prSet presAssocID="{4EA01EE7-8323-4BBC-AB50-24492E68CC6A}" presName="bgRect" presStyleLbl="bgShp" presStyleIdx="1" presStyleCnt="3"/>
      <dgm:spPr/>
      <dgm:t>
        <a:bodyPr/>
        <a:lstStyle/>
        <a:p>
          <a:endParaRPr lang="en-US"/>
        </a:p>
      </dgm:t>
    </dgm:pt>
    <dgm:pt modelId="{9315C176-71A6-4E7D-A278-381BC92F4C0A}" type="pres">
      <dgm:prSet presAssocID="{4EA01EE7-8323-4BBC-AB50-24492E68CC6A}" presName="bgRectTx" presStyleLbl="bgShp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588E6B6-387F-458A-81A1-3977B1A77615}" type="pres">
      <dgm:prSet presAssocID="{4EA01EE7-8323-4BBC-AB50-24492E68CC6A}" presName="spComp" presStyleCnt="0"/>
      <dgm:spPr/>
    </dgm:pt>
    <dgm:pt modelId="{2F719119-2CD8-480B-B251-8C7476C52BBF}" type="pres">
      <dgm:prSet presAssocID="{4EA01EE7-8323-4BBC-AB50-24492E68CC6A}" presName="hSp" presStyleCnt="0"/>
      <dgm:spPr/>
    </dgm:pt>
    <dgm:pt modelId="{9E6246FD-1588-4A16-9E3E-8F3A893E1E3C}" type="pres">
      <dgm:prSet presAssocID="{8DF9AE21-EBA6-4809-A2E1-07A9AC8F64CE}" presName="rectComp" presStyleCnt="0"/>
      <dgm:spPr/>
    </dgm:pt>
    <dgm:pt modelId="{4DD0FAD9-CE9A-496C-8F81-837EE6C9814E}" type="pres">
      <dgm:prSet presAssocID="{8DF9AE21-EBA6-4809-A2E1-07A9AC8F64CE}" presName="bgRect" presStyleLbl="bgShp" presStyleIdx="2" presStyleCnt="3"/>
      <dgm:spPr/>
      <dgm:t>
        <a:bodyPr/>
        <a:lstStyle/>
        <a:p>
          <a:endParaRPr lang="en-US"/>
        </a:p>
      </dgm:t>
    </dgm:pt>
    <dgm:pt modelId="{D50C01DD-04C2-48FF-A2EC-11B97DBED51E}" type="pres">
      <dgm:prSet presAssocID="{8DF9AE21-EBA6-4809-A2E1-07A9AC8F64CE}" presName="bgRectTx" presStyleLbl="bgShp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E24A35A-4235-4546-8E20-A0472785EC53}" type="presOf" srcId="{C92D1302-48DB-4058-A5CF-F0F384FFFEDE}" destId="{D4DE6C2E-E942-491F-9FC8-2A37BCA9E582}" srcOrd="0" destOrd="0" presId="urn:microsoft.com/office/officeart/2005/8/layout/hierarchy5"/>
    <dgm:cxn modelId="{CDD0F030-66A4-416B-9C0A-BBEDB1CBC7B7}" type="presOf" srcId="{2DE262E5-9F9F-42B9-8138-A430388792E5}" destId="{C8F3224D-0CFC-4B61-8AC9-7B9752CBF5CB}" srcOrd="1" destOrd="0" presId="urn:microsoft.com/office/officeart/2005/8/layout/hierarchy5"/>
    <dgm:cxn modelId="{78CFDF4B-751E-4EC0-8D3C-078B0BBC5B45}" srcId="{E22AC82F-F161-42A1-ADC3-F38DAFAE0238}" destId="{2FF3B3C5-AC1D-479D-9A82-674AFC5256E7}" srcOrd="0" destOrd="0" parTransId="{C1558C0C-8999-4202-8079-B78C572C0B45}" sibTransId="{7AE0E10B-1F17-4B6E-8779-8613A0695054}"/>
    <dgm:cxn modelId="{A3114700-5936-4773-81A3-BDFEE3F8F3C4}" srcId="{CBD7C66F-8A46-4584-9551-D6363CF012E4}" destId="{8DF9AE21-EBA6-4809-A2E1-07A9AC8F64CE}" srcOrd="3" destOrd="0" parTransId="{C5AE45BF-445C-48C9-B238-C23E0665A3AA}" sibTransId="{76F841C1-AEC9-4E28-A6CD-DEDDA723CC24}"/>
    <dgm:cxn modelId="{09FBEF16-98D0-4295-9FDC-838657F951A9}" srcId="{1CC973C5-5094-496F-B13A-346D90253D94}" destId="{AE73757E-E335-4893-8009-D8A87A93D413}" srcOrd="0" destOrd="0" parTransId="{8C3A446C-552B-4C2F-B4BF-E5DE733B85E9}" sibTransId="{DE0AAF81-89E6-4BF9-B419-07126466CB2E}"/>
    <dgm:cxn modelId="{AC4BB688-D7C5-47DD-A423-8229F52FAD8D}" srcId="{CBD7C66F-8A46-4584-9551-D6363CF012E4}" destId="{4EA01EE7-8323-4BBC-AB50-24492E68CC6A}" srcOrd="2" destOrd="0" parTransId="{7D96BF1F-9A1D-461F-8EC3-9F6410447844}" sibTransId="{518562E7-CE6E-4884-B03C-83014531A0C8}"/>
    <dgm:cxn modelId="{DBCA58B3-7D72-413A-9617-C251B6EA4BD6}" type="presOf" srcId="{B9C22086-D8BC-4129-8421-8BF6E6F40D43}" destId="{DF58FE36-341D-416A-A628-F4F94BF3BE2E}" srcOrd="0" destOrd="0" presId="urn:microsoft.com/office/officeart/2005/8/layout/hierarchy5"/>
    <dgm:cxn modelId="{39280642-9F21-4FB3-BD09-866044C177A4}" type="presOf" srcId="{E22AC82F-F161-42A1-ADC3-F38DAFAE0238}" destId="{E06D3722-7AB8-4EB1-AA2B-5F39059E114A}" srcOrd="0" destOrd="0" presId="urn:microsoft.com/office/officeart/2005/8/layout/hierarchy5"/>
    <dgm:cxn modelId="{485C7567-C05F-4088-AF24-F03CB903FE45}" type="presOf" srcId="{2FF3B3C5-AC1D-479D-9A82-674AFC5256E7}" destId="{23509FC1-80A5-4E38-B901-8E9AF3F06AF5}" srcOrd="0" destOrd="0" presId="urn:microsoft.com/office/officeart/2005/8/layout/hierarchy5"/>
    <dgm:cxn modelId="{D1B17054-59C9-42CC-ABF1-83B5CFDEF228}" srcId="{2FF3B3C5-AC1D-479D-9A82-674AFC5256E7}" destId="{1301CF8A-A1F4-419A-976D-AF796E27081D}" srcOrd="0" destOrd="0" parTransId="{B9C22086-D8BC-4129-8421-8BF6E6F40D43}" sibTransId="{4774AFA9-92FA-498A-B109-619F5BB24247}"/>
    <dgm:cxn modelId="{7D908728-EC02-47FA-BB7C-7858E29C9A68}" type="presOf" srcId="{DF1D242D-5433-47DA-8F50-3C0DD7422CB1}" destId="{7F23A6B8-117E-4DD3-8B44-F87B488B2BAA}" srcOrd="1" destOrd="0" presId="urn:microsoft.com/office/officeart/2005/8/layout/hierarchy5"/>
    <dgm:cxn modelId="{773F2898-4C24-4DDF-A778-27BAEC8E8D1E}" type="presOf" srcId="{8DF9AE21-EBA6-4809-A2E1-07A9AC8F64CE}" destId="{D50C01DD-04C2-48FF-A2EC-11B97DBED51E}" srcOrd="1" destOrd="0" presId="urn:microsoft.com/office/officeart/2005/8/layout/hierarchy5"/>
    <dgm:cxn modelId="{429EA4AB-A0C0-4FEC-A1DB-D2D1CA116CEA}" type="presOf" srcId="{8DF9AE21-EBA6-4809-A2E1-07A9AC8F64CE}" destId="{4DD0FAD9-CE9A-496C-8F81-837EE6C9814E}" srcOrd="0" destOrd="0" presId="urn:microsoft.com/office/officeart/2005/8/layout/hierarchy5"/>
    <dgm:cxn modelId="{8400ECDE-DA34-4F0D-B88F-3A41F038B8BD}" srcId="{CBD7C66F-8A46-4584-9551-D6363CF012E4}" destId="{E22AC82F-F161-42A1-ADC3-F38DAFAE0238}" srcOrd="0" destOrd="0" parTransId="{D78A8CEC-B9ED-4F36-8ED2-C5A9C0DC202D}" sibTransId="{A90ABACF-20DB-413E-9C9D-C9632AE501E0}"/>
    <dgm:cxn modelId="{ECE4757A-67B6-4F5A-8D02-1B236E7A2666}" type="presOf" srcId="{0C79F44A-F2AC-43F5-9F96-43A32D20E9B8}" destId="{4B2708A4-2A21-40BE-912A-1BD490BDD441}" srcOrd="1" destOrd="0" presId="urn:microsoft.com/office/officeart/2005/8/layout/hierarchy5"/>
    <dgm:cxn modelId="{07A94229-CB05-4912-BF24-24F15F55F373}" type="presOf" srcId="{1CC973C5-5094-496F-B13A-346D90253D94}" destId="{18B47AE3-7DF1-4F9B-9C58-36B00E9A6BC5}" srcOrd="0" destOrd="0" presId="urn:microsoft.com/office/officeart/2005/8/layout/hierarchy5"/>
    <dgm:cxn modelId="{64B1E5F5-F69D-41CC-8015-00276FE2A8AE}" srcId="{CBD7C66F-8A46-4584-9551-D6363CF012E4}" destId="{DF1D242D-5433-47DA-8F50-3C0DD7422CB1}" srcOrd="1" destOrd="0" parTransId="{2774F41F-C60C-4B7D-B1D8-7F817E70468B}" sibTransId="{4EEB2160-63BF-471D-9AFC-8274D1458BEB}"/>
    <dgm:cxn modelId="{3B26E46E-5AEE-46F8-B55A-1E0973BB5A29}" srcId="{E22AC82F-F161-42A1-ADC3-F38DAFAE0238}" destId="{1CC973C5-5094-496F-B13A-346D90253D94}" srcOrd="1" destOrd="0" parTransId="{2DE262E5-9F9F-42B9-8138-A430388792E5}" sibTransId="{4F397D30-97BB-4130-94C3-C94BEBB3D655}"/>
    <dgm:cxn modelId="{432A9B71-97F3-4B30-80C2-B22D373A0305}" type="presOf" srcId="{B9C22086-D8BC-4129-8421-8BF6E6F40D43}" destId="{D93EEBCA-FC63-4B59-A372-09EE1E6BDE3B}" srcOrd="1" destOrd="0" presId="urn:microsoft.com/office/officeart/2005/8/layout/hierarchy5"/>
    <dgm:cxn modelId="{49682B25-34B8-4EE3-9730-F065389450BE}" type="presOf" srcId="{4EA01EE7-8323-4BBC-AB50-24492E68CC6A}" destId="{F6B54E52-8D30-4EEA-8F73-BD388593ABA7}" srcOrd="0" destOrd="0" presId="urn:microsoft.com/office/officeart/2005/8/layout/hierarchy5"/>
    <dgm:cxn modelId="{D96E4067-EB4E-4CB0-BE0C-A5D1D5402616}" type="presOf" srcId="{2DE262E5-9F9F-42B9-8138-A430388792E5}" destId="{8D830134-A2D2-4854-B5CF-B4832D51D7AE}" srcOrd="0" destOrd="0" presId="urn:microsoft.com/office/officeart/2005/8/layout/hierarchy5"/>
    <dgm:cxn modelId="{3EE0E29C-EE01-4D7A-A33D-09E23F4417FE}" type="presOf" srcId="{C1558C0C-8999-4202-8079-B78C572C0B45}" destId="{24386BF1-0123-48FD-BB5F-76A3EEF03F8E}" srcOrd="1" destOrd="0" presId="urn:microsoft.com/office/officeart/2005/8/layout/hierarchy5"/>
    <dgm:cxn modelId="{90B84480-B311-4451-95F1-5ECB73AC7FAA}" type="presOf" srcId="{8C3A446C-552B-4C2F-B4BF-E5DE733B85E9}" destId="{B46F808F-B54C-4597-A2C1-A37365B8A9E6}" srcOrd="0" destOrd="0" presId="urn:microsoft.com/office/officeart/2005/8/layout/hierarchy5"/>
    <dgm:cxn modelId="{898B8960-9974-4BC1-8853-66CC254ED96B}" type="presOf" srcId="{DF1D242D-5433-47DA-8F50-3C0DD7422CB1}" destId="{5F01F16C-6AB4-4EB4-9373-A00F07C0DDFC}" srcOrd="0" destOrd="0" presId="urn:microsoft.com/office/officeart/2005/8/layout/hierarchy5"/>
    <dgm:cxn modelId="{A18C2170-2837-470F-9990-D76F7ABF12F6}" srcId="{2FF3B3C5-AC1D-479D-9A82-674AFC5256E7}" destId="{C92D1302-48DB-4058-A5CF-F0F384FFFEDE}" srcOrd="1" destOrd="0" parTransId="{0C79F44A-F2AC-43F5-9F96-43A32D20E9B8}" sibTransId="{D18E12BB-8A7D-44D7-8751-94E4210298A3}"/>
    <dgm:cxn modelId="{2C8C4516-1D1B-4F6D-8E78-A50C1803A167}" type="presOf" srcId="{CBD7C66F-8A46-4584-9551-D6363CF012E4}" destId="{AE052508-CAFB-40BC-81F8-6A26B9FD27EE}" srcOrd="0" destOrd="0" presId="urn:microsoft.com/office/officeart/2005/8/layout/hierarchy5"/>
    <dgm:cxn modelId="{24588DCE-D5AF-4AFB-8464-D05099C00BA8}" type="presOf" srcId="{0C79F44A-F2AC-43F5-9F96-43A32D20E9B8}" destId="{7934A49E-471C-416E-A5C2-7B435896978C}" srcOrd="0" destOrd="0" presId="urn:microsoft.com/office/officeart/2005/8/layout/hierarchy5"/>
    <dgm:cxn modelId="{3B8E9C86-9D4B-45CC-B14F-0D67FB022AE5}" type="presOf" srcId="{C1558C0C-8999-4202-8079-B78C572C0B45}" destId="{43626ABE-102B-4039-875D-07C8DE216B01}" srcOrd="0" destOrd="0" presId="urn:microsoft.com/office/officeart/2005/8/layout/hierarchy5"/>
    <dgm:cxn modelId="{AF5DD459-9CBE-4F8F-BB81-CDFB7F554CF2}" type="presOf" srcId="{4EA01EE7-8323-4BBC-AB50-24492E68CC6A}" destId="{9315C176-71A6-4E7D-A278-381BC92F4C0A}" srcOrd="1" destOrd="0" presId="urn:microsoft.com/office/officeart/2005/8/layout/hierarchy5"/>
    <dgm:cxn modelId="{840BA0E7-EFCD-4C11-BD0C-43762021448B}" type="presOf" srcId="{1301CF8A-A1F4-419A-976D-AF796E27081D}" destId="{A84F25B4-5F95-4968-86A5-7E5396176749}" srcOrd="0" destOrd="0" presId="urn:microsoft.com/office/officeart/2005/8/layout/hierarchy5"/>
    <dgm:cxn modelId="{12C31926-BCB3-43D6-BC80-3EFABCB3AC01}" type="presOf" srcId="{8C3A446C-552B-4C2F-B4BF-E5DE733B85E9}" destId="{90E8A7E1-0EBC-4798-A7B4-D37A74CD8EC1}" srcOrd="1" destOrd="0" presId="urn:microsoft.com/office/officeart/2005/8/layout/hierarchy5"/>
    <dgm:cxn modelId="{7EFD280F-BC68-43D4-9B04-3ED28A27B9B3}" type="presOf" srcId="{AE73757E-E335-4893-8009-D8A87A93D413}" destId="{647708A3-03C3-4CE8-A4FF-4D5D7C2F422B}" srcOrd="0" destOrd="0" presId="urn:microsoft.com/office/officeart/2005/8/layout/hierarchy5"/>
    <dgm:cxn modelId="{798C6B49-2A5E-42EF-B5EE-B1978D69659E}" type="presParOf" srcId="{AE052508-CAFB-40BC-81F8-6A26B9FD27EE}" destId="{5726C943-4B0B-4F54-92FF-07A6241B8587}" srcOrd="0" destOrd="0" presId="urn:microsoft.com/office/officeart/2005/8/layout/hierarchy5"/>
    <dgm:cxn modelId="{29A9ED38-A255-481C-BCAC-EC7F7C757CE3}" type="presParOf" srcId="{5726C943-4B0B-4F54-92FF-07A6241B8587}" destId="{DA2098A3-0118-4676-86D9-C83146F5BF93}" srcOrd="0" destOrd="0" presId="urn:microsoft.com/office/officeart/2005/8/layout/hierarchy5"/>
    <dgm:cxn modelId="{E513598A-0F2E-4FBE-8523-ADCFC39BD291}" type="presParOf" srcId="{5726C943-4B0B-4F54-92FF-07A6241B8587}" destId="{91FACE7F-9C8A-4813-8534-F83BDF059F87}" srcOrd="1" destOrd="0" presId="urn:microsoft.com/office/officeart/2005/8/layout/hierarchy5"/>
    <dgm:cxn modelId="{DC878A56-B3EC-4B83-8D50-E5A27F3EF089}" type="presParOf" srcId="{91FACE7F-9C8A-4813-8534-F83BDF059F87}" destId="{1EB0822A-835F-4552-B08E-CBADFB7A343D}" srcOrd="0" destOrd="0" presId="urn:microsoft.com/office/officeart/2005/8/layout/hierarchy5"/>
    <dgm:cxn modelId="{171B6BE0-2862-4489-A0DD-8739F502EEB2}" type="presParOf" srcId="{1EB0822A-835F-4552-B08E-CBADFB7A343D}" destId="{E06D3722-7AB8-4EB1-AA2B-5F39059E114A}" srcOrd="0" destOrd="0" presId="urn:microsoft.com/office/officeart/2005/8/layout/hierarchy5"/>
    <dgm:cxn modelId="{6DA1C791-0D5F-4D69-BC9D-0839A6EFBD2E}" type="presParOf" srcId="{1EB0822A-835F-4552-B08E-CBADFB7A343D}" destId="{5B7DF782-C645-4B73-95A2-B5CD4EC78849}" srcOrd="1" destOrd="0" presId="urn:microsoft.com/office/officeart/2005/8/layout/hierarchy5"/>
    <dgm:cxn modelId="{B31FDA11-22D6-49A4-A823-700F30AB8A50}" type="presParOf" srcId="{5B7DF782-C645-4B73-95A2-B5CD4EC78849}" destId="{43626ABE-102B-4039-875D-07C8DE216B01}" srcOrd="0" destOrd="0" presId="urn:microsoft.com/office/officeart/2005/8/layout/hierarchy5"/>
    <dgm:cxn modelId="{DD63D992-64CE-428D-ABD2-44130E23C25D}" type="presParOf" srcId="{43626ABE-102B-4039-875D-07C8DE216B01}" destId="{24386BF1-0123-48FD-BB5F-76A3EEF03F8E}" srcOrd="0" destOrd="0" presId="urn:microsoft.com/office/officeart/2005/8/layout/hierarchy5"/>
    <dgm:cxn modelId="{23578029-3E18-4965-A382-31984560DF76}" type="presParOf" srcId="{5B7DF782-C645-4B73-95A2-B5CD4EC78849}" destId="{76974228-8D1F-4281-8FE3-BFB8B37C88C2}" srcOrd="1" destOrd="0" presId="urn:microsoft.com/office/officeart/2005/8/layout/hierarchy5"/>
    <dgm:cxn modelId="{39BD0DBA-66CF-4BC9-99C1-D791890745F8}" type="presParOf" srcId="{76974228-8D1F-4281-8FE3-BFB8B37C88C2}" destId="{23509FC1-80A5-4E38-B901-8E9AF3F06AF5}" srcOrd="0" destOrd="0" presId="urn:microsoft.com/office/officeart/2005/8/layout/hierarchy5"/>
    <dgm:cxn modelId="{012A039B-E168-4883-8B64-59A1EA5BD9E2}" type="presParOf" srcId="{76974228-8D1F-4281-8FE3-BFB8B37C88C2}" destId="{66F446EC-8BD6-4A3F-9D44-57426B58E1EB}" srcOrd="1" destOrd="0" presId="urn:microsoft.com/office/officeart/2005/8/layout/hierarchy5"/>
    <dgm:cxn modelId="{D3564A03-4F9B-4363-B550-EEEA013CFE8C}" type="presParOf" srcId="{66F446EC-8BD6-4A3F-9D44-57426B58E1EB}" destId="{DF58FE36-341D-416A-A628-F4F94BF3BE2E}" srcOrd="0" destOrd="0" presId="urn:microsoft.com/office/officeart/2005/8/layout/hierarchy5"/>
    <dgm:cxn modelId="{2506CD63-CECB-41F4-979F-DFCC6CE6CD17}" type="presParOf" srcId="{DF58FE36-341D-416A-A628-F4F94BF3BE2E}" destId="{D93EEBCA-FC63-4B59-A372-09EE1E6BDE3B}" srcOrd="0" destOrd="0" presId="urn:microsoft.com/office/officeart/2005/8/layout/hierarchy5"/>
    <dgm:cxn modelId="{B8978207-EFB9-413E-9B65-AC3E5C765EA1}" type="presParOf" srcId="{66F446EC-8BD6-4A3F-9D44-57426B58E1EB}" destId="{EED2F98D-B5D3-4728-B90D-15D53B702E5F}" srcOrd="1" destOrd="0" presId="urn:microsoft.com/office/officeart/2005/8/layout/hierarchy5"/>
    <dgm:cxn modelId="{31B46D84-268E-418F-8638-575331BADEF6}" type="presParOf" srcId="{EED2F98D-B5D3-4728-B90D-15D53B702E5F}" destId="{A84F25B4-5F95-4968-86A5-7E5396176749}" srcOrd="0" destOrd="0" presId="urn:microsoft.com/office/officeart/2005/8/layout/hierarchy5"/>
    <dgm:cxn modelId="{9DBDE3B5-127E-4F25-89B8-5F3AC9C9848C}" type="presParOf" srcId="{EED2F98D-B5D3-4728-B90D-15D53B702E5F}" destId="{DCE6FC7E-6D9E-4A9F-BEDA-7DCA0D2217E5}" srcOrd="1" destOrd="0" presId="urn:microsoft.com/office/officeart/2005/8/layout/hierarchy5"/>
    <dgm:cxn modelId="{E92CAB8B-075D-4763-ABFE-687FC31123A5}" type="presParOf" srcId="{66F446EC-8BD6-4A3F-9D44-57426B58E1EB}" destId="{7934A49E-471C-416E-A5C2-7B435896978C}" srcOrd="2" destOrd="0" presId="urn:microsoft.com/office/officeart/2005/8/layout/hierarchy5"/>
    <dgm:cxn modelId="{2F6246D1-55A7-4A63-9BB7-3EB2C53A6DDA}" type="presParOf" srcId="{7934A49E-471C-416E-A5C2-7B435896978C}" destId="{4B2708A4-2A21-40BE-912A-1BD490BDD441}" srcOrd="0" destOrd="0" presId="urn:microsoft.com/office/officeart/2005/8/layout/hierarchy5"/>
    <dgm:cxn modelId="{FAC1983F-E020-4DF4-B062-8F7C54F87723}" type="presParOf" srcId="{66F446EC-8BD6-4A3F-9D44-57426B58E1EB}" destId="{7953A330-A3E0-4589-9CB6-90FF37EA8D3A}" srcOrd="3" destOrd="0" presId="urn:microsoft.com/office/officeart/2005/8/layout/hierarchy5"/>
    <dgm:cxn modelId="{ADA25DCF-8A07-4546-AAD7-5383F62A75B4}" type="presParOf" srcId="{7953A330-A3E0-4589-9CB6-90FF37EA8D3A}" destId="{D4DE6C2E-E942-491F-9FC8-2A37BCA9E582}" srcOrd="0" destOrd="0" presId="urn:microsoft.com/office/officeart/2005/8/layout/hierarchy5"/>
    <dgm:cxn modelId="{89AEB0FF-CA0F-43A5-8AE1-6BDDD0180854}" type="presParOf" srcId="{7953A330-A3E0-4589-9CB6-90FF37EA8D3A}" destId="{D823521E-0294-468A-8163-6651C2C35996}" srcOrd="1" destOrd="0" presId="urn:microsoft.com/office/officeart/2005/8/layout/hierarchy5"/>
    <dgm:cxn modelId="{E60443A1-CAD2-43D5-99A3-BC1E2DE4E82C}" type="presParOf" srcId="{5B7DF782-C645-4B73-95A2-B5CD4EC78849}" destId="{8D830134-A2D2-4854-B5CF-B4832D51D7AE}" srcOrd="2" destOrd="0" presId="urn:microsoft.com/office/officeart/2005/8/layout/hierarchy5"/>
    <dgm:cxn modelId="{4056BAA2-4065-42E3-A2D2-FB4E0DB7BC3A}" type="presParOf" srcId="{8D830134-A2D2-4854-B5CF-B4832D51D7AE}" destId="{C8F3224D-0CFC-4B61-8AC9-7B9752CBF5CB}" srcOrd="0" destOrd="0" presId="urn:microsoft.com/office/officeart/2005/8/layout/hierarchy5"/>
    <dgm:cxn modelId="{44D09138-8F92-4272-85A4-243ED377D525}" type="presParOf" srcId="{5B7DF782-C645-4B73-95A2-B5CD4EC78849}" destId="{BDDF9C9A-B122-4D99-B995-8ED0303E0911}" srcOrd="3" destOrd="0" presId="urn:microsoft.com/office/officeart/2005/8/layout/hierarchy5"/>
    <dgm:cxn modelId="{F4D0A04C-FD29-447C-AB91-2D4056F6904B}" type="presParOf" srcId="{BDDF9C9A-B122-4D99-B995-8ED0303E0911}" destId="{18B47AE3-7DF1-4F9B-9C58-36B00E9A6BC5}" srcOrd="0" destOrd="0" presId="urn:microsoft.com/office/officeart/2005/8/layout/hierarchy5"/>
    <dgm:cxn modelId="{3EFF8C3C-EDD6-416E-8926-4FB0620BC496}" type="presParOf" srcId="{BDDF9C9A-B122-4D99-B995-8ED0303E0911}" destId="{8F2B1E0A-7372-48A0-9AE2-E748C7AD30BC}" srcOrd="1" destOrd="0" presId="urn:microsoft.com/office/officeart/2005/8/layout/hierarchy5"/>
    <dgm:cxn modelId="{DE856B87-ADC4-47F8-ACF2-391B2BCE8DEA}" type="presParOf" srcId="{8F2B1E0A-7372-48A0-9AE2-E748C7AD30BC}" destId="{B46F808F-B54C-4597-A2C1-A37365B8A9E6}" srcOrd="0" destOrd="0" presId="urn:microsoft.com/office/officeart/2005/8/layout/hierarchy5"/>
    <dgm:cxn modelId="{D0EE407D-55BD-43E2-8543-DA75E594EF59}" type="presParOf" srcId="{B46F808F-B54C-4597-A2C1-A37365B8A9E6}" destId="{90E8A7E1-0EBC-4798-A7B4-D37A74CD8EC1}" srcOrd="0" destOrd="0" presId="urn:microsoft.com/office/officeart/2005/8/layout/hierarchy5"/>
    <dgm:cxn modelId="{4CE46679-5489-4AE4-AF2C-E4B1BAEF1ADF}" type="presParOf" srcId="{8F2B1E0A-7372-48A0-9AE2-E748C7AD30BC}" destId="{95EBD9D8-D723-4674-BA82-79C0C0C429DB}" srcOrd="1" destOrd="0" presId="urn:microsoft.com/office/officeart/2005/8/layout/hierarchy5"/>
    <dgm:cxn modelId="{3763206E-4B9B-4E91-A8A4-F3F88AF92930}" type="presParOf" srcId="{95EBD9D8-D723-4674-BA82-79C0C0C429DB}" destId="{647708A3-03C3-4CE8-A4FF-4D5D7C2F422B}" srcOrd="0" destOrd="0" presId="urn:microsoft.com/office/officeart/2005/8/layout/hierarchy5"/>
    <dgm:cxn modelId="{B2C3A8E3-D337-454A-BC38-C6EACF8DE987}" type="presParOf" srcId="{95EBD9D8-D723-4674-BA82-79C0C0C429DB}" destId="{9ABB8B27-CFB2-4CEF-81A3-D4AC9DA97C33}" srcOrd="1" destOrd="0" presId="urn:microsoft.com/office/officeart/2005/8/layout/hierarchy5"/>
    <dgm:cxn modelId="{246B6CD9-C73D-4140-B0C6-94AD5F3ACCDC}" type="presParOf" srcId="{AE052508-CAFB-40BC-81F8-6A26B9FD27EE}" destId="{6F84E417-DA2D-447D-8D41-CDF3203011D1}" srcOrd="1" destOrd="0" presId="urn:microsoft.com/office/officeart/2005/8/layout/hierarchy5"/>
    <dgm:cxn modelId="{EA78AF1A-C5BC-451A-938A-40D762E8D44F}" type="presParOf" srcId="{6F84E417-DA2D-447D-8D41-CDF3203011D1}" destId="{D34DBFDA-8AF4-4C59-A7F0-8BFC12C250B0}" srcOrd="0" destOrd="0" presId="urn:microsoft.com/office/officeart/2005/8/layout/hierarchy5"/>
    <dgm:cxn modelId="{FBBC9388-B016-4974-AE84-DA999E15C1D6}" type="presParOf" srcId="{D34DBFDA-8AF4-4C59-A7F0-8BFC12C250B0}" destId="{5F01F16C-6AB4-4EB4-9373-A00F07C0DDFC}" srcOrd="0" destOrd="0" presId="urn:microsoft.com/office/officeart/2005/8/layout/hierarchy5"/>
    <dgm:cxn modelId="{44B01CC3-796D-40A1-9529-F328E8C6C332}" type="presParOf" srcId="{D34DBFDA-8AF4-4C59-A7F0-8BFC12C250B0}" destId="{7F23A6B8-117E-4DD3-8B44-F87B488B2BAA}" srcOrd="1" destOrd="0" presId="urn:microsoft.com/office/officeart/2005/8/layout/hierarchy5"/>
    <dgm:cxn modelId="{75E36F90-1AD4-4A53-A614-DFCFF1D94D5D}" type="presParOf" srcId="{6F84E417-DA2D-447D-8D41-CDF3203011D1}" destId="{0228DA38-756A-4B72-8521-EDD1C079A008}" srcOrd="1" destOrd="0" presId="urn:microsoft.com/office/officeart/2005/8/layout/hierarchy5"/>
    <dgm:cxn modelId="{FC340742-D6DE-471F-ABB2-708274CC6DEF}" type="presParOf" srcId="{0228DA38-756A-4B72-8521-EDD1C079A008}" destId="{CF81C356-CE65-449C-BB16-3084B431490A}" srcOrd="0" destOrd="0" presId="urn:microsoft.com/office/officeart/2005/8/layout/hierarchy5"/>
    <dgm:cxn modelId="{8D39C693-1DE5-4D54-9E9A-F8A7B55DB4CB}" type="presParOf" srcId="{6F84E417-DA2D-447D-8D41-CDF3203011D1}" destId="{188C821E-EE7E-465B-997C-7B4C3A2C42C3}" srcOrd="2" destOrd="0" presId="urn:microsoft.com/office/officeart/2005/8/layout/hierarchy5"/>
    <dgm:cxn modelId="{4286673C-0B2D-4ED9-B681-73AF44308058}" type="presParOf" srcId="{188C821E-EE7E-465B-997C-7B4C3A2C42C3}" destId="{F6B54E52-8D30-4EEA-8F73-BD388593ABA7}" srcOrd="0" destOrd="0" presId="urn:microsoft.com/office/officeart/2005/8/layout/hierarchy5"/>
    <dgm:cxn modelId="{A418B9CB-FEAF-49E6-ACFC-3503E91D33D6}" type="presParOf" srcId="{188C821E-EE7E-465B-997C-7B4C3A2C42C3}" destId="{9315C176-71A6-4E7D-A278-381BC92F4C0A}" srcOrd="1" destOrd="0" presId="urn:microsoft.com/office/officeart/2005/8/layout/hierarchy5"/>
    <dgm:cxn modelId="{A48BA6D8-B183-407B-982E-9F0CA82C1369}" type="presParOf" srcId="{6F84E417-DA2D-447D-8D41-CDF3203011D1}" destId="{E588E6B6-387F-458A-81A1-3977B1A77615}" srcOrd="3" destOrd="0" presId="urn:microsoft.com/office/officeart/2005/8/layout/hierarchy5"/>
    <dgm:cxn modelId="{567A88C7-E35D-4B69-A91E-CBCB01E94199}" type="presParOf" srcId="{E588E6B6-387F-458A-81A1-3977B1A77615}" destId="{2F719119-2CD8-480B-B251-8C7476C52BBF}" srcOrd="0" destOrd="0" presId="urn:microsoft.com/office/officeart/2005/8/layout/hierarchy5"/>
    <dgm:cxn modelId="{A9457743-1D7B-4B0F-B613-4D3B9BDDE2CB}" type="presParOf" srcId="{6F84E417-DA2D-447D-8D41-CDF3203011D1}" destId="{9E6246FD-1588-4A16-9E3E-8F3A893E1E3C}" srcOrd="4" destOrd="0" presId="urn:microsoft.com/office/officeart/2005/8/layout/hierarchy5"/>
    <dgm:cxn modelId="{7D0505A4-C9EB-4151-9F33-7A384AEA4FA3}" type="presParOf" srcId="{9E6246FD-1588-4A16-9E3E-8F3A893E1E3C}" destId="{4DD0FAD9-CE9A-496C-8F81-837EE6C9814E}" srcOrd="0" destOrd="0" presId="urn:microsoft.com/office/officeart/2005/8/layout/hierarchy5"/>
    <dgm:cxn modelId="{1D056CF7-A8B7-4FD5-AFAE-4FB4C9FD94E1}" type="presParOf" srcId="{9E6246FD-1588-4A16-9E3E-8F3A893E1E3C}" destId="{D50C01DD-04C2-48FF-A2EC-11B97DBED51E}" srcOrd="1" destOrd="0" presId="urn:microsoft.com/office/officeart/2005/8/layout/hierarchy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48E7C96-0EAC-43C9-84FC-2C9D5230FC06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43739054-813B-47F4-85F1-8892DD3D5B61}">
      <dgm:prSet phldrT="[Text]"/>
      <dgm:spPr/>
      <dgm:t>
        <a:bodyPr/>
        <a:lstStyle/>
        <a:p>
          <a:r>
            <a:rPr lang="en-US" dirty="0"/>
            <a:t>Formation of committee via a Gram </a:t>
          </a:r>
          <a:r>
            <a:rPr lang="en-US" dirty="0" err="1"/>
            <a:t>Sabha</a:t>
          </a:r>
          <a:r>
            <a:rPr lang="en-US" dirty="0"/>
            <a:t> Proposal</a:t>
          </a:r>
        </a:p>
      </dgm:t>
    </dgm:pt>
    <dgm:pt modelId="{81AB86A7-A3B2-4344-8B81-CBAC629EED9B}" type="parTrans" cxnId="{B8F58B86-F589-43E8-A16C-3921CD5E1A6F}">
      <dgm:prSet/>
      <dgm:spPr/>
      <dgm:t>
        <a:bodyPr/>
        <a:lstStyle/>
        <a:p>
          <a:endParaRPr lang="en-US"/>
        </a:p>
      </dgm:t>
    </dgm:pt>
    <dgm:pt modelId="{AC6DA0D2-6D59-421F-A89A-6F823E678BCF}" type="sibTrans" cxnId="{B8F58B86-F589-43E8-A16C-3921CD5E1A6F}">
      <dgm:prSet/>
      <dgm:spPr/>
      <dgm:t>
        <a:bodyPr/>
        <a:lstStyle/>
        <a:p>
          <a:endParaRPr lang="en-US"/>
        </a:p>
      </dgm:t>
    </dgm:pt>
    <dgm:pt modelId="{DC3C770F-884F-4964-8EAB-9878D6890453}">
      <dgm:prSet phldrT="[Text]"/>
      <dgm:spPr/>
      <dgm:t>
        <a:bodyPr/>
        <a:lstStyle/>
        <a:p>
          <a:r>
            <a:rPr lang="en-US" dirty="0"/>
            <a:t>Collection of monthly charges by the ward representatives</a:t>
          </a:r>
        </a:p>
      </dgm:t>
    </dgm:pt>
    <dgm:pt modelId="{E1A99989-BFEC-40FC-AB02-1441FB3DDE68}" type="parTrans" cxnId="{786441AB-D84A-4159-BC39-350FB16575FE}">
      <dgm:prSet/>
      <dgm:spPr/>
      <dgm:t>
        <a:bodyPr/>
        <a:lstStyle/>
        <a:p>
          <a:endParaRPr lang="en-US"/>
        </a:p>
      </dgm:t>
    </dgm:pt>
    <dgm:pt modelId="{3BC17789-FC64-457D-9A74-4CA2251AAE9C}" type="sibTrans" cxnId="{786441AB-D84A-4159-BC39-350FB16575FE}">
      <dgm:prSet/>
      <dgm:spPr/>
      <dgm:t>
        <a:bodyPr/>
        <a:lstStyle/>
        <a:p>
          <a:endParaRPr lang="en-US"/>
        </a:p>
      </dgm:t>
    </dgm:pt>
    <dgm:pt modelId="{024F5623-05E7-4C90-BB01-0483AD137FB4}">
      <dgm:prSet phldrT="[Text]"/>
      <dgm:spPr/>
      <dgm:t>
        <a:bodyPr/>
        <a:lstStyle/>
        <a:p>
          <a:r>
            <a:rPr lang="en-US" dirty="0"/>
            <a:t>Operation and maintenance by the committee</a:t>
          </a:r>
        </a:p>
      </dgm:t>
    </dgm:pt>
    <dgm:pt modelId="{A93405A4-1575-4ECB-BEDB-C5770A6BDE97}" type="parTrans" cxnId="{55BA96E9-C9AD-4882-99EC-E1EF4942DB75}">
      <dgm:prSet/>
      <dgm:spPr/>
      <dgm:t>
        <a:bodyPr/>
        <a:lstStyle/>
        <a:p>
          <a:endParaRPr lang="en-US"/>
        </a:p>
      </dgm:t>
    </dgm:pt>
    <dgm:pt modelId="{83136224-7AC1-4F01-9077-524A302056FA}" type="sibTrans" cxnId="{55BA96E9-C9AD-4882-99EC-E1EF4942DB75}">
      <dgm:prSet/>
      <dgm:spPr/>
      <dgm:t>
        <a:bodyPr/>
        <a:lstStyle/>
        <a:p>
          <a:endParaRPr lang="en-US"/>
        </a:p>
      </dgm:t>
    </dgm:pt>
    <dgm:pt modelId="{24544B1C-0073-4EA0-B17C-0B4E4F24BD84}" type="pres">
      <dgm:prSet presAssocID="{548E7C96-0EAC-43C9-84FC-2C9D5230FC06}" presName="Name0" presStyleCnt="0">
        <dgm:presLayoutVars>
          <dgm:dir/>
          <dgm:animLvl val="lvl"/>
          <dgm:resizeHandles val="exact"/>
        </dgm:presLayoutVars>
      </dgm:prSet>
      <dgm:spPr/>
    </dgm:pt>
    <dgm:pt modelId="{AC4635EF-8F69-43CE-A5AF-640F00D2F025}" type="pres">
      <dgm:prSet presAssocID="{43739054-813B-47F4-85F1-8892DD3D5B61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1B04838-D7AF-483C-88D0-CC76AB662D5B}" type="pres">
      <dgm:prSet presAssocID="{AC6DA0D2-6D59-421F-A89A-6F823E678BCF}" presName="parTxOnlySpace" presStyleCnt="0"/>
      <dgm:spPr/>
    </dgm:pt>
    <dgm:pt modelId="{DED35BFC-F697-43BF-9B01-CCB80BFC87EC}" type="pres">
      <dgm:prSet presAssocID="{DC3C770F-884F-4964-8EAB-9878D6890453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E58A0FA-6047-427E-A521-CA720EB137AF}" type="pres">
      <dgm:prSet presAssocID="{3BC17789-FC64-457D-9A74-4CA2251AAE9C}" presName="parTxOnlySpace" presStyleCnt="0"/>
      <dgm:spPr/>
    </dgm:pt>
    <dgm:pt modelId="{B73B747F-AC8A-4BA1-92EA-4600D5D569A3}" type="pres">
      <dgm:prSet presAssocID="{024F5623-05E7-4C90-BB01-0483AD137FB4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5BA96E9-C9AD-4882-99EC-E1EF4942DB75}" srcId="{548E7C96-0EAC-43C9-84FC-2C9D5230FC06}" destId="{024F5623-05E7-4C90-BB01-0483AD137FB4}" srcOrd="2" destOrd="0" parTransId="{A93405A4-1575-4ECB-BEDB-C5770A6BDE97}" sibTransId="{83136224-7AC1-4F01-9077-524A302056FA}"/>
    <dgm:cxn modelId="{B257864F-73C4-4000-ABD3-6FD2879BC6F7}" type="presOf" srcId="{43739054-813B-47F4-85F1-8892DD3D5B61}" destId="{AC4635EF-8F69-43CE-A5AF-640F00D2F025}" srcOrd="0" destOrd="0" presId="urn:microsoft.com/office/officeart/2005/8/layout/chevron1"/>
    <dgm:cxn modelId="{786441AB-D84A-4159-BC39-350FB16575FE}" srcId="{548E7C96-0EAC-43C9-84FC-2C9D5230FC06}" destId="{DC3C770F-884F-4964-8EAB-9878D6890453}" srcOrd="1" destOrd="0" parTransId="{E1A99989-BFEC-40FC-AB02-1441FB3DDE68}" sibTransId="{3BC17789-FC64-457D-9A74-4CA2251AAE9C}"/>
    <dgm:cxn modelId="{46AF15B2-6A69-4518-BC97-E0B1DCE6FB15}" type="presOf" srcId="{024F5623-05E7-4C90-BB01-0483AD137FB4}" destId="{B73B747F-AC8A-4BA1-92EA-4600D5D569A3}" srcOrd="0" destOrd="0" presId="urn:microsoft.com/office/officeart/2005/8/layout/chevron1"/>
    <dgm:cxn modelId="{E74AA283-6461-4189-BE55-229308B3C504}" type="presOf" srcId="{DC3C770F-884F-4964-8EAB-9878D6890453}" destId="{DED35BFC-F697-43BF-9B01-CCB80BFC87EC}" srcOrd="0" destOrd="0" presId="urn:microsoft.com/office/officeart/2005/8/layout/chevron1"/>
    <dgm:cxn modelId="{B8F58B86-F589-43E8-A16C-3921CD5E1A6F}" srcId="{548E7C96-0EAC-43C9-84FC-2C9D5230FC06}" destId="{43739054-813B-47F4-85F1-8892DD3D5B61}" srcOrd="0" destOrd="0" parTransId="{81AB86A7-A3B2-4344-8B81-CBAC629EED9B}" sibTransId="{AC6DA0D2-6D59-421F-A89A-6F823E678BCF}"/>
    <dgm:cxn modelId="{9D1E9498-C211-4CB0-A5A9-25C117901E4B}" type="presOf" srcId="{548E7C96-0EAC-43C9-84FC-2C9D5230FC06}" destId="{24544B1C-0073-4EA0-B17C-0B4E4F24BD84}" srcOrd="0" destOrd="0" presId="urn:microsoft.com/office/officeart/2005/8/layout/chevron1"/>
    <dgm:cxn modelId="{9B65A42A-F274-4305-9878-7D833AEAD3DB}" type="presParOf" srcId="{24544B1C-0073-4EA0-B17C-0B4E4F24BD84}" destId="{AC4635EF-8F69-43CE-A5AF-640F00D2F025}" srcOrd="0" destOrd="0" presId="urn:microsoft.com/office/officeart/2005/8/layout/chevron1"/>
    <dgm:cxn modelId="{10CA954A-1540-40F9-A043-273F5773BCCF}" type="presParOf" srcId="{24544B1C-0073-4EA0-B17C-0B4E4F24BD84}" destId="{C1B04838-D7AF-483C-88D0-CC76AB662D5B}" srcOrd="1" destOrd="0" presId="urn:microsoft.com/office/officeart/2005/8/layout/chevron1"/>
    <dgm:cxn modelId="{3D5954EB-FCE4-4579-82C4-70B495908027}" type="presParOf" srcId="{24544B1C-0073-4EA0-B17C-0B4E4F24BD84}" destId="{DED35BFC-F697-43BF-9B01-CCB80BFC87EC}" srcOrd="2" destOrd="0" presId="urn:microsoft.com/office/officeart/2005/8/layout/chevron1"/>
    <dgm:cxn modelId="{B54176EA-58C2-462A-AA82-4CCABAAA6B99}" type="presParOf" srcId="{24544B1C-0073-4EA0-B17C-0B4E4F24BD84}" destId="{CE58A0FA-6047-427E-A521-CA720EB137AF}" srcOrd="3" destOrd="0" presId="urn:microsoft.com/office/officeart/2005/8/layout/chevron1"/>
    <dgm:cxn modelId="{081DEB8A-E826-469B-B65C-07D9AE4030BD}" type="presParOf" srcId="{24544B1C-0073-4EA0-B17C-0B4E4F24BD84}" destId="{B73B747F-AC8A-4BA1-92EA-4600D5D569A3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620514F-B748-4654-AE67-A0347DBE3559}" type="doc">
      <dgm:prSet loTypeId="urn:microsoft.com/office/officeart/2005/8/layout/h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29E4AE9-0EE5-4EB5-8C39-F44C0409CFDD}">
      <dgm:prSet phldrT="[Text]"/>
      <dgm:spPr/>
      <dgm:t>
        <a:bodyPr/>
        <a:lstStyle/>
        <a:p>
          <a:r>
            <a:rPr lang="en-US" dirty="0" err="1"/>
            <a:t>Rurban</a:t>
          </a:r>
          <a:r>
            <a:rPr lang="en-US" dirty="0"/>
            <a:t> component</a:t>
          </a:r>
        </a:p>
      </dgm:t>
    </dgm:pt>
    <dgm:pt modelId="{4ACC0577-C03B-4DDF-8829-69B7F8027683}" type="parTrans" cxnId="{618CC5E3-EC86-4570-B7FC-7704A01140B7}">
      <dgm:prSet/>
      <dgm:spPr/>
      <dgm:t>
        <a:bodyPr/>
        <a:lstStyle/>
        <a:p>
          <a:endParaRPr lang="en-US"/>
        </a:p>
      </dgm:t>
    </dgm:pt>
    <dgm:pt modelId="{F4F645D6-BC94-4B56-A059-CC443BF2F26F}" type="sibTrans" cxnId="{618CC5E3-EC86-4570-B7FC-7704A01140B7}">
      <dgm:prSet/>
      <dgm:spPr/>
      <dgm:t>
        <a:bodyPr/>
        <a:lstStyle/>
        <a:p>
          <a:endParaRPr lang="en-US"/>
        </a:p>
      </dgm:t>
    </dgm:pt>
    <dgm:pt modelId="{E14583AE-F231-432A-B634-C5907D1014A7}">
      <dgm:prSet phldrT="[Text]"/>
      <dgm:spPr/>
      <dgm:t>
        <a:bodyPr/>
        <a:lstStyle/>
        <a:p>
          <a:r>
            <a:rPr lang="en-US" dirty="0"/>
            <a:t>Concerned Department  or Agency</a:t>
          </a:r>
        </a:p>
      </dgm:t>
    </dgm:pt>
    <dgm:pt modelId="{0EAF82CE-F56D-4949-A2DA-41513CE4F63D}" type="parTrans" cxnId="{7054A88F-851B-4106-BA70-D28AC3D54BA2}">
      <dgm:prSet/>
      <dgm:spPr/>
      <dgm:t>
        <a:bodyPr/>
        <a:lstStyle/>
        <a:p>
          <a:endParaRPr lang="en-US"/>
        </a:p>
      </dgm:t>
    </dgm:pt>
    <dgm:pt modelId="{A0BE9111-EB60-4595-8299-8C354B72E3A6}" type="sibTrans" cxnId="{7054A88F-851B-4106-BA70-D28AC3D54BA2}">
      <dgm:prSet/>
      <dgm:spPr/>
      <dgm:t>
        <a:bodyPr/>
        <a:lstStyle/>
        <a:p>
          <a:endParaRPr lang="en-US"/>
        </a:p>
      </dgm:t>
    </dgm:pt>
    <dgm:pt modelId="{36DA9FB6-AC27-44CA-9DCE-1A39A7CA89FC}">
      <dgm:prSet phldrT="[Text]"/>
      <dgm:spPr/>
      <dgm:t>
        <a:bodyPr/>
        <a:lstStyle/>
        <a:p>
          <a:r>
            <a:rPr lang="en-US" dirty="0"/>
            <a:t>Annual sum suggested by the concerned agency for maintenance</a:t>
          </a:r>
        </a:p>
      </dgm:t>
    </dgm:pt>
    <dgm:pt modelId="{A5451758-8028-4C7A-A0A1-A0006D6ECFE9}" type="parTrans" cxnId="{F5F034BC-5279-4F48-88DF-FA5F998D5A4B}">
      <dgm:prSet/>
      <dgm:spPr/>
      <dgm:t>
        <a:bodyPr/>
        <a:lstStyle/>
        <a:p>
          <a:endParaRPr lang="en-US"/>
        </a:p>
      </dgm:t>
    </dgm:pt>
    <dgm:pt modelId="{559F6CED-3C32-474B-9774-BF83FD4DA3B9}" type="sibTrans" cxnId="{F5F034BC-5279-4F48-88DF-FA5F998D5A4B}">
      <dgm:prSet/>
      <dgm:spPr/>
      <dgm:t>
        <a:bodyPr/>
        <a:lstStyle/>
        <a:p>
          <a:endParaRPr lang="en-US"/>
        </a:p>
      </dgm:t>
    </dgm:pt>
    <dgm:pt modelId="{62B7D494-335B-4E15-9973-2AFB1C5D1D9E}">
      <dgm:prSet phldrT="[Text]"/>
      <dgm:spPr/>
      <dgm:t>
        <a:bodyPr/>
        <a:lstStyle/>
        <a:p>
          <a:r>
            <a:rPr lang="en-US" dirty="0"/>
            <a:t>XXX Rs.</a:t>
          </a:r>
        </a:p>
      </dgm:t>
    </dgm:pt>
    <dgm:pt modelId="{E6193C35-5E0C-4FB3-9E87-07D682184B67}" type="parTrans" cxnId="{DB6EF637-2DC0-4439-B722-1C1BAF380C77}">
      <dgm:prSet/>
      <dgm:spPr/>
      <dgm:t>
        <a:bodyPr/>
        <a:lstStyle/>
        <a:p>
          <a:endParaRPr lang="en-US"/>
        </a:p>
      </dgm:t>
    </dgm:pt>
    <dgm:pt modelId="{858E4EE7-4058-446D-AD3E-2E149045E80B}" type="sibTrans" cxnId="{DB6EF637-2DC0-4439-B722-1C1BAF380C77}">
      <dgm:prSet/>
      <dgm:spPr/>
      <dgm:t>
        <a:bodyPr/>
        <a:lstStyle/>
        <a:p>
          <a:endParaRPr lang="en-US"/>
        </a:p>
      </dgm:t>
    </dgm:pt>
    <dgm:pt modelId="{7BA8B23D-8F9F-4661-A5B1-E6A09F478AD3}">
      <dgm:prSet phldrT="[Text]"/>
      <dgm:spPr/>
      <dgm:t>
        <a:bodyPr/>
        <a:lstStyle/>
        <a:p>
          <a:r>
            <a:rPr lang="en-US" dirty="0"/>
            <a:t>XX</a:t>
          </a:r>
          <a:r>
            <a:rPr lang="hi-in" dirty="0"/>
            <a:t> </a:t>
          </a:r>
          <a:r>
            <a:rPr lang="en-US" dirty="0"/>
            <a:t>Rs.</a:t>
          </a:r>
        </a:p>
      </dgm:t>
    </dgm:pt>
    <dgm:pt modelId="{9458C619-5E7C-46E2-BBE6-5615FC9C0DF3}" type="parTrans" cxnId="{3E294CF6-10C8-4500-BBE6-1FD034B2165E}">
      <dgm:prSet/>
      <dgm:spPr/>
      <dgm:t>
        <a:bodyPr/>
        <a:lstStyle/>
        <a:p>
          <a:endParaRPr lang="en-US"/>
        </a:p>
      </dgm:t>
    </dgm:pt>
    <dgm:pt modelId="{189F23E5-4240-4E23-A5EC-03967D660E4D}" type="sibTrans" cxnId="{3E294CF6-10C8-4500-BBE6-1FD034B2165E}">
      <dgm:prSet/>
      <dgm:spPr/>
      <dgm:t>
        <a:bodyPr/>
        <a:lstStyle/>
        <a:p>
          <a:endParaRPr lang="en-US"/>
        </a:p>
      </dgm:t>
    </dgm:pt>
    <dgm:pt modelId="{BF0C1B8C-5B68-4DF2-8F53-A0EC51926614}">
      <dgm:prSet phldrT="[Text]"/>
      <dgm:spPr/>
      <dgm:t>
        <a:bodyPr/>
        <a:lstStyle/>
        <a:p>
          <a:r>
            <a:rPr lang="en-US" dirty="0"/>
            <a:t>Monthly charges agreed upon by the GP Committee</a:t>
          </a:r>
        </a:p>
      </dgm:t>
    </dgm:pt>
    <dgm:pt modelId="{9822539E-5D32-462B-960C-B21B93E18C7B}" type="parTrans" cxnId="{53EBADBE-09C6-45F9-8C6D-7FE4B852EBF0}">
      <dgm:prSet/>
      <dgm:spPr/>
      <dgm:t>
        <a:bodyPr/>
        <a:lstStyle/>
        <a:p>
          <a:endParaRPr lang="en-US"/>
        </a:p>
      </dgm:t>
    </dgm:pt>
    <dgm:pt modelId="{B203E8CA-DDF7-4B8B-BEAB-04504D531FCA}" type="sibTrans" cxnId="{53EBADBE-09C6-45F9-8C6D-7FE4B852EBF0}">
      <dgm:prSet/>
      <dgm:spPr/>
      <dgm:t>
        <a:bodyPr/>
        <a:lstStyle/>
        <a:p>
          <a:endParaRPr lang="en-US"/>
        </a:p>
      </dgm:t>
    </dgm:pt>
    <dgm:pt modelId="{680F163C-DE5D-4D96-A49F-849E8DBD2139}">
      <dgm:prSet phldrT="[Text]"/>
      <dgm:spPr/>
      <dgm:t>
        <a:bodyPr/>
        <a:lstStyle/>
        <a:p>
          <a:r>
            <a:rPr lang="en-US" dirty="0"/>
            <a:t>X Rs.</a:t>
          </a:r>
        </a:p>
      </dgm:t>
    </dgm:pt>
    <dgm:pt modelId="{23D58DB7-1FE0-4C9C-9BC0-A989C985B202}" type="parTrans" cxnId="{999C6E98-C04E-4F37-86AD-D908FB8A5894}">
      <dgm:prSet/>
      <dgm:spPr/>
      <dgm:t>
        <a:bodyPr/>
        <a:lstStyle/>
        <a:p>
          <a:endParaRPr lang="en-US"/>
        </a:p>
      </dgm:t>
    </dgm:pt>
    <dgm:pt modelId="{8C18D1E3-064B-4D17-B93F-C860F36E5B19}" type="sibTrans" cxnId="{999C6E98-C04E-4F37-86AD-D908FB8A5894}">
      <dgm:prSet/>
      <dgm:spPr/>
      <dgm:t>
        <a:bodyPr/>
        <a:lstStyle/>
        <a:p>
          <a:endParaRPr lang="en-US"/>
        </a:p>
      </dgm:t>
    </dgm:pt>
    <dgm:pt modelId="{83B035D9-2B6F-45AF-812B-DB0BC1559FF9}" type="pres">
      <dgm:prSet presAssocID="{F620514F-B748-4654-AE67-A0347DBE3559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9839D99-743C-47F5-B73B-137661E5F553}" type="pres">
      <dgm:prSet presAssocID="{E29E4AE9-0EE5-4EB5-8C39-F44C0409CFDD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6DD11A0-02B5-4A37-83F5-3560E57503CB}" type="pres">
      <dgm:prSet presAssocID="{F4F645D6-BC94-4B56-A059-CC443BF2F26F}" presName="sibTrans" presStyleCnt="0"/>
      <dgm:spPr/>
    </dgm:pt>
    <dgm:pt modelId="{2915BF7B-8F72-45FC-9091-8B5121C8D585}" type="pres">
      <dgm:prSet presAssocID="{36DA9FB6-AC27-44CA-9DCE-1A39A7CA89FC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D777AC9-C72B-4275-B9EA-6BC0022B2353}" type="pres">
      <dgm:prSet presAssocID="{559F6CED-3C32-474B-9774-BF83FD4DA3B9}" presName="sibTrans" presStyleCnt="0"/>
      <dgm:spPr/>
    </dgm:pt>
    <dgm:pt modelId="{A1F16F0D-C186-4648-9089-64B501D9D5A3}" type="pres">
      <dgm:prSet presAssocID="{BF0C1B8C-5B68-4DF2-8F53-A0EC51926614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E5A73E7-EF91-455E-B106-418F4A7D545E}" type="presOf" srcId="{36DA9FB6-AC27-44CA-9DCE-1A39A7CA89FC}" destId="{2915BF7B-8F72-45FC-9091-8B5121C8D585}" srcOrd="0" destOrd="0" presId="urn:microsoft.com/office/officeart/2005/8/layout/hList6"/>
    <dgm:cxn modelId="{D89E851E-0EC8-4F56-8625-64233F7B0DDD}" type="presOf" srcId="{BF0C1B8C-5B68-4DF2-8F53-A0EC51926614}" destId="{A1F16F0D-C186-4648-9089-64B501D9D5A3}" srcOrd="0" destOrd="0" presId="urn:microsoft.com/office/officeart/2005/8/layout/hList6"/>
    <dgm:cxn modelId="{E010D9E4-EDD3-40A8-91CF-D6E42E99595D}" type="presOf" srcId="{F620514F-B748-4654-AE67-A0347DBE3559}" destId="{83B035D9-2B6F-45AF-812B-DB0BC1559FF9}" srcOrd="0" destOrd="0" presId="urn:microsoft.com/office/officeart/2005/8/layout/hList6"/>
    <dgm:cxn modelId="{2BE12C5E-3636-4345-B9F4-3F1E7B6EDE47}" type="presOf" srcId="{E29E4AE9-0EE5-4EB5-8C39-F44C0409CFDD}" destId="{29839D99-743C-47F5-B73B-137661E5F553}" srcOrd="0" destOrd="0" presId="urn:microsoft.com/office/officeart/2005/8/layout/hList6"/>
    <dgm:cxn modelId="{618CC5E3-EC86-4570-B7FC-7704A01140B7}" srcId="{F620514F-B748-4654-AE67-A0347DBE3559}" destId="{E29E4AE9-0EE5-4EB5-8C39-F44C0409CFDD}" srcOrd="0" destOrd="0" parTransId="{4ACC0577-C03B-4DDF-8829-69B7F8027683}" sibTransId="{F4F645D6-BC94-4B56-A059-CC443BF2F26F}"/>
    <dgm:cxn modelId="{DB6EF637-2DC0-4439-B722-1C1BAF380C77}" srcId="{36DA9FB6-AC27-44CA-9DCE-1A39A7CA89FC}" destId="{62B7D494-335B-4E15-9973-2AFB1C5D1D9E}" srcOrd="0" destOrd="0" parTransId="{E6193C35-5E0C-4FB3-9E87-07D682184B67}" sibTransId="{858E4EE7-4058-446D-AD3E-2E149045E80B}"/>
    <dgm:cxn modelId="{5B919625-D1D1-4CD4-A010-75B37837706A}" type="presOf" srcId="{62B7D494-335B-4E15-9973-2AFB1C5D1D9E}" destId="{2915BF7B-8F72-45FC-9091-8B5121C8D585}" srcOrd="0" destOrd="1" presId="urn:microsoft.com/office/officeart/2005/8/layout/hList6"/>
    <dgm:cxn modelId="{999C6E98-C04E-4F37-86AD-D908FB8A5894}" srcId="{BF0C1B8C-5B68-4DF2-8F53-A0EC51926614}" destId="{680F163C-DE5D-4D96-A49F-849E8DBD2139}" srcOrd="0" destOrd="0" parTransId="{23D58DB7-1FE0-4C9C-9BC0-A989C985B202}" sibTransId="{8C18D1E3-064B-4D17-B93F-C860F36E5B19}"/>
    <dgm:cxn modelId="{421F0504-5822-413A-A619-570A4CD32259}" type="presOf" srcId="{7BA8B23D-8F9F-4661-A5B1-E6A09F478AD3}" destId="{2915BF7B-8F72-45FC-9091-8B5121C8D585}" srcOrd="0" destOrd="2" presId="urn:microsoft.com/office/officeart/2005/8/layout/hList6"/>
    <dgm:cxn modelId="{3E294CF6-10C8-4500-BBE6-1FD034B2165E}" srcId="{36DA9FB6-AC27-44CA-9DCE-1A39A7CA89FC}" destId="{7BA8B23D-8F9F-4661-A5B1-E6A09F478AD3}" srcOrd="1" destOrd="0" parTransId="{9458C619-5E7C-46E2-BBE6-5615FC9C0DF3}" sibTransId="{189F23E5-4240-4E23-A5EC-03967D660E4D}"/>
    <dgm:cxn modelId="{7054A88F-851B-4106-BA70-D28AC3D54BA2}" srcId="{E29E4AE9-0EE5-4EB5-8C39-F44C0409CFDD}" destId="{E14583AE-F231-432A-B634-C5907D1014A7}" srcOrd="0" destOrd="0" parTransId="{0EAF82CE-F56D-4949-A2DA-41513CE4F63D}" sibTransId="{A0BE9111-EB60-4595-8299-8C354B72E3A6}"/>
    <dgm:cxn modelId="{F5F034BC-5279-4F48-88DF-FA5F998D5A4B}" srcId="{F620514F-B748-4654-AE67-A0347DBE3559}" destId="{36DA9FB6-AC27-44CA-9DCE-1A39A7CA89FC}" srcOrd="1" destOrd="0" parTransId="{A5451758-8028-4C7A-A0A1-A0006D6ECFE9}" sibTransId="{559F6CED-3C32-474B-9774-BF83FD4DA3B9}"/>
    <dgm:cxn modelId="{53EBADBE-09C6-45F9-8C6D-7FE4B852EBF0}" srcId="{F620514F-B748-4654-AE67-A0347DBE3559}" destId="{BF0C1B8C-5B68-4DF2-8F53-A0EC51926614}" srcOrd="2" destOrd="0" parTransId="{9822539E-5D32-462B-960C-B21B93E18C7B}" sibTransId="{B203E8CA-DDF7-4B8B-BEAB-04504D531FCA}"/>
    <dgm:cxn modelId="{927712A5-C8DF-4D86-83D2-BD69F0B6CE1D}" type="presOf" srcId="{680F163C-DE5D-4D96-A49F-849E8DBD2139}" destId="{A1F16F0D-C186-4648-9089-64B501D9D5A3}" srcOrd="0" destOrd="1" presId="urn:microsoft.com/office/officeart/2005/8/layout/hList6"/>
    <dgm:cxn modelId="{F15F0488-6E07-4F4A-9545-FC531D05844F}" type="presOf" srcId="{E14583AE-F231-432A-B634-C5907D1014A7}" destId="{29839D99-743C-47F5-B73B-137661E5F553}" srcOrd="0" destOrd="1" presId="urn:microsoft.com/office/officeart/2005/8/layout/hList6"/>
    <dgm:cxn modelId="{AC5A8BCF-33A1-42C1-944D-BB8D7FC8F6A8}" type="presParOf" srcId="{83B035D9-2B6F-45AF-812B-DB0BC1559FF9}" destId="{29839D99-743C-47F5-B73B-137661E5F553}" srcOrd="0" destOrd="0" presId="urn:microsoft.com/office/officeart/2005/8/layout/hList6"/>
    <dgm:cxn modelId="{287E1B42-6BC0-4D75-AF30-B8851BD9DC5E}" type="presParOf" srcId="{83B035D9-2B6F-45AF-812B-DB0BC1559FF9}" destId="{E6DD11A0-02B5-4A37-83F5-3560E57503CB}" srcOrd="1" destOrd="0" presId="urn:microsoft.com/office/officeart/2005/8/layout/hList6"/>
    <dgm:cxn modelId="{012B763E-2081-4676-B634-7F4D3BDF760F}" type="presParOf" srcId="{83B035D9-2B6F-45AF-812B-DB0BC1559FF9}" destId="{2915BF7B-8F72-45FC-9091-8B5121C8D585}" srcOrd="2" destOrd="0" presId="urn:microsoft.com/office/officeart/2005/8/layout/hList6"/>
    <dgm:cxn modelId="{66ED96D7-8830-46BA-9193-2A6C89D90994}" type="presParOf" srcId="{83B035D9-2B6F-45AF-812B-DB0BC1559FF9}" destId="{5D777AC9-C72B-4275-B9EA-6BC0022B2353}" srcOrd="3" destOrd="0" presId="urn:microsoft.com/office/officeart/2005/8/layout/hList6"/>
    <dgm:cxn modelId="{CDA02AB0-9F7B-4B70-AE47-92D9E703F000}" type="presParOf" srcId="{83B035D9-2B6F-45AF-812B-DB0BC1559FF9}" destId="{A1F16F0D-C186-4648-9089-64B501D9D5A3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D0FAD9-CE9A-496C-8F81-837EE6C9814E}">
      <dsp:nvSpPr>
        <dsp:cNvPr id="0" name=""/>
        <dsp:cNvSpPr/>
      </dsp:nvSpPr>
      <dsp:spPr>
        <a:xfrm>
          <a:off x="3072543" y="0"/>
          <a:ext cx="1315039" cy="288689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/>
            <a:t>End User</a:t>
          </a:r>
        </a:p>
      </dsp:txBody>
      <dsp:txXfrm>
        <a:off x="3072543" y="0"/>
        <a:ext cx="1315039" cy="866067"/>
      </dsp:txXfrm>
    </dsp:sp>
    <dsp:sp modelId="{F6B54E52-8D30-4EEA-8F73-BD388593ABA7}">
      <dsp:nvSpPr>
        <dsp:cNvPr id="0" name=""/>
        <dsp:cNvSpPr/>
      </dsp:nvSpPr>
      <dsp:spPr>
        <a:xfrm>
          <a:off x="1537040" y="0"/>
          <a:ext cx="1315039" cy="288689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/>
            <a:t>Committee Members</a:t>
          </a:r>
        </a:p>
      </dsp:txBody>
      <dsp:txXfrm>
        <a:off x="1537040" y="0"/>
        <a:ext cx="1315039" cy="866067"/>
      </dsp:txXfrm>
    </dsp:sp>
    <dsp:sp modelId="{5F01F16C-6AB4-4EB4-9373-A00F07C0DDFC}">
      <dsp:nvSpPr>
        <dsp:cNvPr id="0" name=""/>
        <dsp:cNvSpPr/>
      </dsp:nvSpPr>
      <dsp:spPr>
        <a:xfrm>
          <a:off x="1537" y="0"/>
          <a:ext cx="1315039" cy="288689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/>
            <a:t>Gram </a:t>
          </a:r>
          <a:r>
            <a:rPr lang="en-US" sz="1700" kern="1200" dirty="0" err="1"/>
            <a:t>Panchayat</a:t>
          </a:r>
          <a:endParaRPr lang="en-US" sz="1700" kern="1200" dirty="0"/>
        </a:p>
      </dsp:txBody>
      <dsp:txXfrm>
        <a:off x="1537" y="0"/>
        <a:ext cx="1315039" cy="866067"/>
      </dsp:txXfrm>
    </dsp:sp>
    <dsp:sp modelId="{E06D3722-7AB8-4EB1-AA2B-5F39059E114A}">
      <dsp:nvSpPr>
        <dsp:cNvPr id="0" name=""/>
        <dsp:cNvSpPr/>
      </dsp:nvSpPr>
      <dsp:spPr>
        <a:xfrm>
          <a:off x="111769" y="1701621"/>
          <a:ext cx="1102319" cy="55115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/>
            <a:t>Head of Committee</a:t>
          </a:r>
          <a:r>
            <a:rPr lang="hi-in" sz="1300" kern="1200" dirty="0"/>
            <a:t> </a:t>
          </a:r>
          <a:endParaRPr lang="en-US" sz="1300" kern="1200" dirty="0"/>
        </a:p>
      </dsp:txBody>
      <dsp:txXfrm>
        <a:off x="127912" y="1717764"/>
        <a:ext cx="1070033" cy="518873"/>
      </dsp:txXfrm>
    </dsp:sp>
    <dsp:sp modelId="{43626ABE-102B-4039-875D-07C8DE216B01}">
      <dsp:nvSpPr>
        <dsp:cNvPr id="0" name=""/>
        <dsp:cNvSpPr/>
      </dsp:nvSpPr>
      <dsp:spPr>
        <a:xfrm rot="18770822">
          <a:off x="1110362" y="1722330"/>
          <a:ext cx="648381" cy="34365"/>
        </a:xfrm>
        <a:custGeom>
          <a:avLst/>
          <a:gdLst/>
          <a:ahLst/>
          <a:cxnLst/>
          <a:rect l="0" t="0" r="0" b="0"/>
          <a:pathLst>
            <a:path>
              <a:moveTo>
                <a:pt x="0" y="17182"/>
              </a:moveTo>
              <a:lnTo>
                <a:pt x="648381" y="17182"/>
              </a:lnTo>
            </a:path>
          </a:pathLst>
        </a:custGeom>
        <a:noFill/>
        <a:ln w="2222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1418343" y="1723303"/>
        <a:ext cx="32419" cy="32419"/>
      </dsp:txXfrm>
    </dsp:sp>
    <dsp:sp modelId="{23509FC1-80A5-4E38-B901-8E9AF3F06AF5}">
      <dsp:nvSpPr>
        <dsp:cNvPr id="0" name=""/>
        <dsp:cNvSpPr/>
      </dsp:nvSpPr>
      <dsp:spPr>
        <a:xfrm>
          <a:off x="1655016" y="1226245"/>
          <a:ext cx="1102319" cy="55115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/>
            <a:t>Ward Representative</a:t>
          </a:r>
        </a:p>
      </dsp:txBody>
      <dsp:txXfrm>
        <a:off x="1671159" y="1242388"/>
        <a:ext cx="1070033" cy="518873"/>
      </dsp:txXfrm>
    </dsp:sp>
    <dsp:sp modelId="{DF58FE36-341D-416A-A628-F4F94BF3BE2E}">
      <dsp:nvSpPr>
        <dsp:cNvPr id="0" name=""/>
        <dsp:cNvSpPr/>
      </dsp:nvSpPr>
      <dsp:spPr>
        <a:xfrm rot="19457599">
          <a:off x="2706298" y="1326184"/>
          <a:ext cx="543004" cy="34365"/>
        </a:xfrm>
        <a:custGeom>
          <a:avLst/>
          <a:gdLst/>
          <a:ahLst/>
          <a:cxnLst/>
          <a:rect l="0" t="0" r="0" b="0"/>
          <a:pathLst>
            <a:path>
              <a:moveTo>
                <a:pt x="0" y="17182"/>
              </a:moveTo>
              <a:lnTo>
                <a:pt x="543004" y="17182"/>
              </a:lnTo>
            </a:path>
          </a:pathLst>
        </a:custGeom>
        <a:noFill/>
        <a:ln w="2222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2964225" y="1329792"/>
        <a:ext cx="27150" cy="27150"/>
      </dsp:txXfrm>
    </dsp:sp>
    <dsp:sp modelId="{A84F25B4-5F95-4968-86A5-7E5396176749}">
      <dsp:nvSpPr>
        <dsp:cNvPr id="0" name=""/>
        <dsp:cNvSpPr/>
      </dsp:nvSpPr>
      <dsp:spPr>
        <a:xfrm>
          <a:off x="3198264" y="909329"/>
          <a:ext cx="1102319" cy="55115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/>
            <a:t>Ward 1</a:t>
          </a:r>
        </a:p>
      </dsp:txBody>
      <dsp:txXfrm>
        <a:off x="3214407" y="925472"/>
        <a:ext cx="1070033" cy="518873"/>
      </dsp:txXfrm>
    </dsp:sp>
    <dsp:sp modelId="{7934A49E-471C-416E-A5C2-7B435896978C}">
      <dsp:nvSpPr>
        <dsp:cNvPr id="0" name=""/>
        <dsp:cNvSpPr/>
      </dsp:nvSpPr>
      <dsp:spPr>
        <a:xfrm rot="2142401">
          <a:off x="2706298" y="1643101"/>
          <a:ext cx="543004" cy="34365"/>
        </a:xfrm>
        <a:custGeom>
          <a:avLst/>
          <a:gdLst/>
          <a:ahLst/>
          <a:cxnLst/>
          <a:rect l="0" t="0" r="0" b="0"/>
          <a:pathLst>
            <a:path>
              <a:moveTo>
                <a:pt x="0" y="17182"/>
              </a:moveTo>
              <a:lnTo>
                <a:pt x="543004" y="17182"/>
              </a:lnTo>
            </a:path>
          </a:pathLst>
        </a:custGeom>
        <a:noFill/>
        <a:ln w="2222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2964225" y="1646709"/>
        <a:ext cx="27150" cy="27150"/>
      </dsp:txXfrm>
    </dsp:sp>
    <dsp:sp modelId="{D4DE6C2E-E942-491F-9FC8-2A37BCA9E582}">
      <dsp:nvSpPr>
        <dsp:cNvPr id="0" name=""/>
        <dsp:cNvSpPr/>
      </dsp:nvSpPr>
      <dsp:spPr>
        <a:xfrm>
          <a:off x="3198264" y="1543162"/>
          <a:ext cx="1102319" cy="55115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/>
            <a:t>Ward 2</a:t>
          </a:r>
        </a:p>
      </dsp:txBody>
      <dsp:txXfrm>
        <a:off x="3214407" y="1559305"/>
        <a:ext cx="1070033" cy="518873"/>
      </dsp:txXfrm>
    </dsp:sp>
    <dsp:sp modelId="{8D830134-A2D2-4854-B5CF-B4832D51D7AE}">
      <dsp:nvSpPr>
        <dsp:cNvPr id="0" name=""/>
        <dsp:cNvSpPr/>
      </dsp:nvSpPr>
      <dsp:spPr>
        <a:xfrm rot="2829178">
          <a:off x="1110362" y="2197706"/>
          <a:ext cx="648381" cy="34365"/>
        </a:xfrm>
        <a:custGeom>
          <a:avLst/>
          <a:gdLst/>
          <a:ahLst/>
          <a:cxnLst/>
          <a:rect l="0" t="0" r="0" b="0"/>
          <a:pathLst>
            <a:path>
              <a:moveTo>
                <a:pt x="0" y="17182"/>
              </a:moveTo>
              <a:lnTo>
                <a:pt x="648381" y="17182"/>
              </a:lnTo>
            </a:path>
          </a:pathLst>
        </a:custGeom>
        <a:noFill/>
        <a:ln w="2222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1418343" y="2198679"/>
        <a:ext cx="32419" cy="32419"/>
      </dsp:txXfrm>
    </dsp:sp>
    <dsp:sp modelId="{18B47AE3-7DF1-4F9B-9C58-36B00E9A6BC5}">
      <dsp:nvSpPr>
        <dsp:cNvPr id="0" name=""/>
        <dsp:cNvSpPr/>
      </dsp:nvSpPr>
      <dsp:spPr>
        <a:xfrm>
          <a:off x="1655016" y="2176996"/>
          <a:ext cx="1102319" cy="55115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/>
            <a:t>Ward Representative</a:t>
          </a:r>
        </a:p>
      </dsp:txBody>
      <dsp:txXfrm>
        <a:off x="1671159" y="2193139"/>
        <a:ext cx="1070033" cy="518873"/>
      </dsp:txXfrm>
    </dsp:sp>
    <dsp:sp modelId="{B46F808F-B54C-4597-A2C1-A37365B8A9E6}">
      <dsp:nvSpPr>
        <dsp:cNvPr id="0" name=""/>
        <dsp:cNvSpPr/>
      </dsp:nvSpPr>
      <dsp:spPr>
        <a:xfrm>
          <a:off x="2757336" y="2435393"/>
          <a:ext cx="440927" cy="34365"/>
        </a:xfrm>
        <a:custGeom>
          <a:avLst/>
          <a:gdLst/>
          <a:ahLst/>
          <a:cxnLst/>
          <a:rect l="0" t="0" r="0" b="0"/>
          <a:pathLst>
            <a:path>
              <a:moveTo>
                <a:pt x="0" y="17182"/>
              </a:moveTo>
              <a:lnTo>
                <a:pt x="440927" y="17182"/>
              </a:lnTo>
            </a:path>
          </a:pathLst>
        </a:custGeom>
        <a:noFill/>
        <a:ln w="2222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2966777" y="2441553"/>
        <a:ext cx="22046" cy="22046"/>
      </dsp:txXfrm>
    </dsp:sp>
    <dsp:sp modelId="{647708A3-03C3-4CE8-A4FF-4D5D7C2F422B}">
      <dsp:nvSpPr>
        <dsp:cNvPr id="0" name=""/>
        <dsp:cNvSpPr/>
      </dsp:nvSpPr>
      <dsp:spPr>
        <a:xfrm>
          <a:off x="3198264" y="2176996"/>
          <a:ext cx="1102319" cy="55115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/>
            <a:t>Ward 3</a:t>
          </a:r>
        </a:p>
      </dsp:txBody>
      <dsp:txXfrm>
        <a:off x="3214407" y="2193139"/>
        <a:ext cx="1070033" cy="51887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4635EF-8F69-43CE-A5AF-640F00D2F025}">
      <dsp:nvSpPr>
        <dsp:cNvPr id="0" name=""/>
        <dsp:cNvSpPr/>
      </dsp:nvSpPr>
      <dsp:spPr>
        <a:xfrm>
          <a:off x="2505" y="578233"/>
          <a:ext cx="3052431" cy="12209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Formation of committee via a Gram </a:t>
          </a:r>
          <a:r>
            <a:rPr lang="en-US" sz="2000" kern="1200" dirty="0" err="1"/>
            <a:t>Sabha</a:t>
          </a:r>
          <a:r>
            <a:rPr lang="en-US" sz="2000" kern="1200" dirty="0"/>
            <a:t> Proposal</a:t>
          </a:r>
        </a:p>
      </dsp:txBody>
      <dsp:txXfrm>
        <a:off x="612991" y="578233"/>
        <a:ext cx="1831459" cy="1220972"/>
      </dsp:txXfrm>
    </dsp:sp>
    <dsp:sp modelId="{DED35BFC-F697-43BF-9B01-CCB80BFC87EC}">
      <dsp:nvSpPr>
        <dsp:cNvPr id="0" name=""/>
        <dsp:cNvSpPr/>
      </dsp:nvSpPr>
      <dsp:spPr>
        <a:xfrm>
          <a:off x="2749693" y="578233"/>
          <a:ext cx="3052431" cy="12209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Collection of monthly charges by the ward representatives</a:t>
          </a:r>
        </a:p>
      </dsp:txBody>
      <dsp:txXfrm>
        <a:off x="3360179" y="578233"/>
        <a:ext cx="1831459" cy="1220972"/>
      </dsp:txXfrm>
    </dsp:sp>
    <dsp:sp modelId="{B73B747F-AC8A-4BA1-92EA-4600D5D569A3}">
      <dsp:nvSpPr>
        <dsp:cNvPr id="0" name=""/>
        <dsp:cNvSpPr/>
      </dsp:nvSpPr>
      <dsp:spPr>
        <a:xfrm>
          <a:off x="5496881" y="578233"/>
          <a:ext cx="3052431" cy="12209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Operation and maintenance by the committee</a:t>
          </a:r>
        </a:p>
      </dsp:txBody>
      <dsp:txXfrm>
        <a:off x="6107367" y="578233"/>
        <a:ext cx="1831459" cy="122097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839D99-743C-47F5-B73B-137661E5F553}">
      <dsp:nvSpPr>
        <dsp:cNvPr id="0" name=""/>
        <dsp:cNvSpPr/>
      </dsp:nvSpPr>
      <dsp:spPr>
        <a:xfrm rot="16200000">
          <a:off x="-1033061" y="1033557"/>
          <a:ext cx="3357880" cy="1290764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0" tIns="0" rIns="99868" bIns="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err="1"/>
            <a:t>Rurban</a:t>
          </a:r>
          <a:r>
            <a:rPr lang="en-US" sz="1600" kern="1200" dirty="0"/>
            <a:t> component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/>
            <a:t>Concerned Department  or Agency</a:t>
          </a:r>
        </a:p>
      </dsp:txBody>
      <dsp:txXfrm rot="5400000">
        <a:off x="497" y="671575"/>
        <a:ext cx="1290764" cy="2014728"/>
      </dsp:txXfrm>
    </dsp:sp>
    <dsp:sp modelId="{2915BF7B-8F72-45FC-9091-8B5121C8D585}">
      <dsp:nvSpPr>
        <dsp:cNvPr id="0" name=""/>
        <dsp:cNvSpPr/>
      </dsp:nvSpPr>
      <dsp:spPr>
        <a:xfrm rot="16200000">
          <a:off x="354511" y="1033557"/>
          <a:ext cx="3357880" cy="1290764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0" tIns="0" rIns="99868" bIns="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/>
            <a:t>Annual sum suggested by the concerned agency for maintenance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/>
            <a:t>XXX Rs.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/>
            <a:t>XX</a:t>
          </a:r>
          <a:r>
            <a:rPr lang="hi-in" sz="1200" kern="1200" dirty="0"/>
            <a:t> </a:t>
          </a:r>
          <a:r>
            <a:rPr lang="en-US" sz="1200" kern="1200" dirty="0"/>
            <a:t>Rs.</a:t>
          </a:r>
        </a:p>
      </dsp:txBody>
      <dsp:txXfrm rot="5400000">
        <a:off x="1388069" y="671575"/>
        <a:ext cx="1290764" cy="2014728"/>
      </dsp:txXfrm>
    </dsp:sp>
    <dsp:sp modelId="{A1F16F0D-C186-4648-9089-64B501D9D5A3}">
      <dsp:nvSpPr>
        <dsp:cNvPr id="0" name=""/>
        <dsp:cNvSpPr/>
      </dsp:nvSpPr>
      <dsp:spPr>
        <a:xfrm rot="16200000">
          <a:off x="1742083" y="1033557"/>
          <a:ext cx="3357880" cy="1290764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0" tIns="0" rIns="99868" bIns="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/>
            <a:t>Monthly charges agreed upon by the GP Committee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/>
            <a:t>X Rs.</a:t>
          </a:r>
        </a:p>
      </dsp:txBody>
      <dsp:txXfrm rot="5400000">
        <a:off x="2775641" y="671575"/>
        <a:ext cx="1290764" cy="201472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5">
  <dgm:title val=""/>
  <dgm:desc val=""/>
  <dgm:catLst>
    <dgm:cat type="hierarchy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/>
    <dgm:presOf/>
    <dgm:shape xmlns:r="http://schemas.openxmlformats.org/officeDocument/2006/relationships" r:blip="">
      <dgm:adjLst/>
    </dgm:shape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/>
              <dgm:constr type="t" for="ch" forName="hierFlow" refType="h" fact="0.3"/>
              <dgm:constr type="r" for="ch" forName="hierFlow" refType="w" fact="0.98"/>
              <dgm:constr type="b" for="ch" forName="hierFlow" refType="h" fact="0.96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h" for="des" forName="level1Shape" refType="h"/>
              <dgm:constr type="w" for="des" forName="level1Shape" refType="h" refFor="des" refForName="level1Shape" fact="2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w" refFor="des" refForName="level1Shape" op="equ" fact="0.4"/>
              <dgm:constr type="sibSp" for="des" forName="hierChild1" refType="h" refFor="des" refForName="level1Shape" op="equ" fact="0.15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w" refFor="des" refForName="level1Shape" op="equ"/>
              <dgm:constr type="userB" for="des" refType="sp" refFor="des" op="equ"/>
              <dgm:constr type="w" for="des" forName="firstBuf" refType="w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 refType="h" fact="0.3"/>
              <dgm:constr type="r" for="ch" forName="hierFlow" refType="w"/>
              <dgm:constr type="b" for="ch" forName="hierFlow" refType="h" fact="0.96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h" for="des" forName="level1Shape" refType="h"/>
              <dgm:constr type="w" for="des" forName="level1Shape" refType="h" refFor="des" refForName="level1Shape" fact="2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w" refFor="des" refForName="level1Shape" op="equ" fact="0.4"/>
              <dgm:constr type="sibSp" for="des" forName="hierChild1" refType="h" refFor="des" refForName="level1Shape" op="equ" fact="0.15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w" refFor="des" refForName="level1Shape" op="equ"/>
              <dgm:constr type="userB" for="des" refType="sp" refFor="des" op="equ"/>
              <dgm:constr type="w" for="des" forName="firstBuf" refType="w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h" for="des" forName="level1Shape" refType="h"/>
          <dgm:constr type="w" for="des" forName="level1Shape" refType="h" refFor="des" refForName="level1Shape" fact="2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w" refFor="des" refForName="level1Shape" op="equ" fact="0.4"/>
          <dgm:constr type="sibSp" for="des" forName="hierChild1" refType="h" refFor="des" refForName="level1Shape" op="equ" fact="0.15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w" refFor="des" refForName="level1Shape" op="equ"/>
          <dgm:constr type="userB" for="des" refType="sp" refFor="des" op="equ"/>
          <dgm:constr type="w" for="des" forName="firstBuf" refType="w" refFor="des" refForName="level1Shape" fact="0.1"/>
        </dgm:constrLst>
      </dgm:else>
    </dgm:choose>
    <dgm:ruleLst/>
    <dgm:layoutNode name="hierFlow">
      <dgm:choose name="Name6">
        <dgm:if name="Name7" func="var" arg="dir" op="equ" val="norm">
          <dgm:alg type="lin">
            <dgm:param type="linDir" val="fromL"/>
            <dgm:param type="nodeVertAlign" val="mid"/>
            <dgm:param type="vertAlign" val="mid"/>
            <dgm:param type="nodeHorzAlign" val="l"/>
            <dgm:param type="horzAlign" val="l"/>
            <dgm:param type="fallback" val="2D"/>
          </dgm:alg>
        </dgm:if>
        <dgm:else name="Name8">
          <dgm:alg type="lin">
            <dgm:param type="linDir" val="fromR"/>
            <dgm:param type="nodeVertAlign" val="mid"/>
            <dgm:param type="vertAlign" val="mid"/>
            <dgm:param type="nodeHorzAlign" val="r"/>
            <dgm:param type="horzAlign" val="r"/>
            <dgm:param type="fallback" val="2D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ptType="node" op="equ" val="65"/>
        <dgm:constr type="primFontSz" for="des" forName="connTx" op="equ" val="55"/>
        <dgm:constr type="primFontSz" for="des" forName="connTx" refType="primFontSz" refFor="des" refPtType="node" op="lte" fact="0.8"/>
      </dgm:constrLst>
      <dgm:ruleLst/>
      <dgm:choose name="Name9">
        <dgm:if name="Name10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1"/>
      </dgm:choose>
      <dgm:layoutNode name="hierChild1">
        <dgm:varLst>
          <dgm:chPref val="1"/>
          <dgm:animOne val="branch"/>
          <dgm:animLvl val="lvl"/>
        </dgm:varLst>
        <dgm:choose name="Name12">
          <dgm:if name="Name13" func="var" arg="dir" op="equ" val="norm">
            <dgm:alg type="hierChild">
              <dgm:param type="linDir" val="fromT"/>
              <dgm:param type="chAlign" val="l"/>
            </dgm:alg>
          </dgm:if>
          <dgm:else name="Name14">
            <dgm:alg type="hierChild">
              <dgm:param type="linDir" val="fromT"/>
              <dgm:param type="ch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forEach name="Name15" axis="ch" cnt="3">
          <dgm:forEach name="Name16" axis="self" ptType="node">
            <dgm:layoutNode name="Name17">
              <dgm:choose name="Name18">
                <dgm:if name="Name19" func="var" arg="dir" op="equ" val="norm">
                  <dgm:alg type="hierRoot">
                    <dgm:param type="hierAlign" val="lCtrCh"/>
                  </dgm:alg>
                </dgm:if>
                <dgm:else name="Name20">
                  <dgm:alg type="hierRoot">
                    <dgm:param type="hierAlign" val="rCtrCh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tMarg" refType="primFontSz" fact="0.05"/>
                  <dgm:constr type="bMarg" refType="primFontSz" fact="0.05"/>
                  <dgm:constr type="lMarg" refType="primFontSz" fact="0.05"/>
                  <dgm:constr type="rMarg" refType="primFontSz" fact="0.05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21">
                  <dgm:if name="Name2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23">
                    <dgm:alg type="hierChild">
                      <dgm:param type="linDir" val="fromT"/>
                      <dgm:param type="ch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24" axis="self" ptType="parTrans" cnt="1">
                    <dgm:layoutNode name="Name25">
                      <dgm:choose name="Name26">
                        <dgm:if name="Name27" func="var" arg="dir" op="equ" val="norm">
                          <dgm:alg type="conn">
                            <dgm:param type="dim" val="1D"/>
                            <dgm:param type="begPts" val="midR"/>
                            <dgm:param type="endPts" val="midL"/>
                            <dgm:param type="endSty" val="noArr"/>
                          </dgm:alg>
                        </dgm:if>
                        <dgm:else name="Name28">
                          <dgm:alg type="conn">
                            <dgm:param type="dim" val="1D"/>
                            <dgm:param type="begPts" val="midL"/>
                            <dgm:param type="endPts" val="midR"/>
                            <dgm:param type="endSty" val="noArr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5"/>
                        <dgm:constr type="connDist"/>
                        <dgm:constr type="begPad"/>
                        <dgm:constr type="endPad"/>
                        <dgm:constr type="userA" for="ch" refType="connDist"/>
                      </dgm:constrLst>
                      <dgm:ruleLst/>
                      <dgm:layoutNode name="connTx">
                        <dgm:alg type="tx">
                          <dgm:param type="autoTxRot" val="grav"/>
                        </dgm:alg>
                        <dgm:shape xmlns:r="http://schemas.openxmlformats.org/officeDocument/2006/relationships" type="rect" r:blip="" hideGeom="1">
                          <dgm:adjLst/>
                        </dgm:shape>
                        <dgm:presOf axis="self"/>
                        <dgm:constrLst>
                          <dgm:constr type="userA"/>
                          <dgm:constr type="w" refType="userA" fact="0.05"/>
                          <dgm:constr type="h" refType="userA" fact="0.05"/>
                          <dgm:constr type="lMarg" val="1"/>
                          <dgm:constr type="rMarg" val="1"/>
                          <dgm:constr type="tMarg"/>
                          <dgm:constr type="bMarg"/>
                        </dgm:constrLst>
                        <dgm:ruleLst>
                          <dgm:rule type="h" val="NaN" fact="0.25" max="NaN"/>
                          <dgm:rule type="w" val="NaN" fact="0.8" max="NaN"/>
                          <dgm:rule type="primFontSz" val="5" fact="NaN" max="NaN"/>
                        </dgm:ruleLst>
                      </dgm:layoutNode>
                    </dgm:layoutNode>
                  </dgm:forEach>
                  <dgm:forEach name="Name29" axis="self" ptType="node">
                    <dgm:layoutNode name="Name30">
                      <dgm:choose name="Name31">
                        <dgm:if name="Name32" func="var" arg="dir" op="equ" val="norm">
                          <dgm:alg type="hierRoot">
                            <dgm:param type="hierAlign" val="lCtrCh"/>
                          </dgm:alg>
                        </dgm:if>
                        <dgm:else name="Name33">
                          <dgm:alg type="hierRoot">
                            <dgm:param type="hierAlign" val="rCtrCh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tMarg" refType="primFontSz" fact="0.05"/>
                          <dgm:constr type="bMarg" refType="primFontSz" fact="0.05"/>
                          <dgm:constr type="lMarg" refType="primFontSz" fact="0.05"/>
                          <dgm:constr type="rMarg" refType="primFontSz" fact="0.05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34">
                          <dgm:if name="Name35" func="var" arg="dir" op="equ" val="norm">
                            <dgm:alg type="hierChild">
                              <dgm:param type="linDir" val="fromT"/>
                              <dgm:param type="chAlign" val="l"/>
                            </dgm:alg>
                          </dgm:if>
                          <dgm:else name="Name36">
                            <dgm:alg type="hierChild">
                              <dgm:param type="linDir" val="fromT"/>
                              <dgm:param type="chAlign" val="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37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choose name="Name38">
        <dgm:if name="Name39" func="var" arg="dir" op="equ" val="norm">
          <dgm:alg type="lin">
            <dgm:param type="linDir" val="fromL"/>
            <dgm:param type="nodeVertAlign" val="mid"/>
            <dgm:param type="vertAlign" val="mid"/>
            <dgm:param type="nodeHorzAlign" val="l"/>
            <dgm:param type="horzAlign" val="l"/>
          </dgm:alg>
        </dgm:if>
        <dgm:else name="Name40">
          <dgm:alg type="lin">
            <dgm:param type="linDir" val="fromR"/>
            <dgm:param type="nodeVertAlign" val="mid"/>
            <dgm:param type="vertAlign" val="mid"/>
            <dgm:param type="nodeHorzAlign" val="r"/>
            <dgm:param type="horzAlign" val="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rectComp" refType="w"/>
        <dgm:constr type="h" for="ch" forName="rectComp" refType="h"/>
        <dgm:constr type="h" for="des" forName="bgRect" refType="h"/>
        <dgm:constr type="primFontSz" for="des" forName="bgRectTx" op="equ" val="65"/>
      </dgm:constrLst>
      <dgm:ruleLst/>
      <dgm:forEach name="Name41" axis="ch" ptType="node" st="2">
        <dgm:layoutNode name="rectComp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userA"/>
            <dgm:constr type="l" for="ch" forName="bgRect"/>
            <dgm:constr type="t" for="ch" forName="bgRect"/>
            <dgm:constr type="w" for="ch" forName="bgRect" refType="userA" fact="1.2"/>
            <dgm:constr type="l" for="ch" forName="bgRectTx"/>
            <dgm:constr type="t" for="ch" forName="bgRectTx"/>
            <dgm:constr type="h" for="ch" forName="bgRectTx" refType="h" refFor="ch" refForName="bgRect" fact="0.3"/>
            <dgm:constr type="w" for="ch" forName="bgRectTx" refType="w" refFor="ch" refForName="bgRect" op="equ"/>
          </dgm:constrLst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shape xmlns:r="http://schemas.openxmlformats.org/officeDocument/2006/relationships" type="rect" r:blip="" zOrderOff="-999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</dgm:layoutNode>
        <dgm:choose name="Name42">
          <dgm:if name="Name43" axis="self" ptType="node" func="revPos" op="gte" val="2">
            <dgm:layoutNode name="spComp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hSp"/>
                <dgm:constr type="t" for="ch" forName="hSp"/>
                <dgm:constr type="w" for="ch" forName="hSp" refType="userB"/>
                <dgm:constr type="wOff" for="ch" forName="hSp" refType="userA" fact="-0.2"/>
              </dgm:constrLst>
              <dgm:ruleLst/>
              <dgm:layoutNode name="h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44"/>
        </dgm:choos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C415BF-5F60-3640-AB10-C7C11BA99073}" type="datetimeFigureOut">
              <a:rPr lang="en-US" smtClean="0"/>
              <a:t>6/24/2019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E806E4-F751-8942-9AE5-40FAE82D60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7472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2D1447C1-E136-44C7-B127-53F81A211879}" type="datetimeFigureOut">
              <a:rPr lang="en-IN" smtClean="0"/>
              <a:pPr/>
              <a:t>24-06-2019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999985E3-6264-4160-B107-B08884BEA249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745579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9E435-8317-4FCA-B0B4-438F7963E94D}" type="datetimeFigureOut">
              <a:rPr lang="en-US" smtClean="0"/>
              <a:pPr/>
              <a:t>6/24/2019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985E3-6264-4160-B107-B08884BEA249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740302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7809E435-8317-4FCA-B0B4-438F7963E94D}" type="datetimeFigureOut">
              <a:rPr lang="en-US" smtClean="0"/>
              <a:pPr/>
              <a:t>6/24/2019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999985E3-6264-4160-B107-B08884BEA249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980316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447C1-E136-44C7-B127-53F81A211879}" type="datetimeFigureOut">
              <a:rPr lang="en-IN" smtClean="0"/>
              <a:pPr/>
              <a:t>24-06-2019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999985E3-6264-4160-B107-B08884BEA249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691407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7809E435-8317-4FCA-B0B4-438F7963E94D}" type="datetimeFigureOut">
              <a:rPr lang="en-US" smtClean="0"/>
              <a:pPr/>
              <a:t>6/24/2019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999985E3-6264-4160-B107-B08884BEA249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169877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447C1-E136-44C7-B127-53F81A211879}" type="datetimeFigureOut">
              <a:rPr lang="en-IN" smtClean="0"/>
              <a:pPr/>
              <a:t>24-06-2019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985E3-6264-4160-B107-B08884BEA249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443842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9E435-8317-4FCA-B0B4-438F7963E94D}" type="datetimeFigureOut">
              <a:rPr lang="en-US" smtClean="0"/>
              <a:pPr/>
              <a:t>6/24/2019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985E3-6264-4160-B107-B08884BEA249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541578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447C1-E136-44C7-B127-53F81A211879}" type="datetimeFigureOut">
              <a:rPr lang="en-IN" smtClean="0"/>
              <a:pPr/>
              <a:t>24-06-2019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985E3-6264-4160-B107-B08884BEA249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556737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9E435-8317-4FCA-B0B4-438F7963E94D}" type="datetimeFigureOut">
              <a:rPr lang="en-US" smtClean="0"/>
              <a:pPr/>
              <a:t>6/24/2019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985E3-6264-4160-B107-B08884BEA249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77292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7809E435-8317-4FCA-B0B4-438F7963E94D}" type="datetimeFigureOut">
              <a:rPr lang="en-US" smtClean="0"/>
              <a:pPr/>
              <a:t>6/24/2019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999985E3-6264-4160-B107-B08884BEA249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753748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9E435-8317-4FCA-B0B4-438F7963E94D}" type="datetimeFigureOut">
              <a:rPr lang="en-US" smtClean="0"/>
              <a:pPr/>
              <a:t>6/24/2019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985E3-6264-4160-B107-B08884BEA249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689112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33A1D626-6EE3-457D-ADF1-5BC9F71A4703}" type="datetimeFigureOut">
              <a:rPr lang="en-IN" smtClean="0"/>
              <a:pPr/>
              <a:t>24-06-2019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E17C36BF-CAA9-4FE1-B194-B0B70C1EE74E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134634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8.jpe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Relationship Id="rId9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diagramLayout" Target="../diagrams/layout3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12" Type="http://schemas.openxmlformats.org/officeDocument/2006/relationships/diagramData" Target="../diagrams/data3.xml"/><Relationship Id="rId2" Type="http://schemas.openxmlformats.org/officeDocument/2006/relationships/diagramData" Target="../diagrams/data1.xml"/><Relationship Id="rId16" Type="http://schemas.microsoft.com/office/2007/relationships/diagramDrawing" Target="../diagrams/drawing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5" Type="http://schemas.openxmlformats.org/officeDocument/2006/relationships/diagramColors" Target="../diagrams/colors3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Relationship Id="rId14" Type="http://schemas.openxmlformats.org/officeDocument/2006/relationships/diagramQuickStyle" Target="../diagrams/quickStyle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13" Type="http://schemas.openxmlformats.org/officeDocument/2006/relationships/image" Target="../media/image14.jpg"/><Relationship Id="rId3" Type="http://schemas.openxmlformats.org/officeDocument/2006/relationships/image" Target="../media/image5.jpg"/><Relationship Id="rId7" Type="http://schemas.openxmlformats.org/officeDocument/2006/relationships/image" Target="../media/image9.jpg"/><Relationship Id="rId12" Type="http://schemas.openxmlformats.org/officeDocument/2006/relationships/image" Target="../media/image1.JPG"/><Relationship Id="rId2" Type="http://schemas.openxmlformats.org/officeDocument/2006/relationships/image" Target="../media/image4.jp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11" Type="http://schemas.openxmlformats.org/officeDocument/2006/relationships/image" Target="../media/image13.jpg"/><Relationship Id="rId5" Type="http://schemas.openxmlformats.org/officeDocument/2006/relationships/image" Target="../media/image7.png"/><Relationship Id="rId15" Type="http://schemas.openxmlformats.org/officeDocument/2006/relationships/image" Target="../media/image16.jpg"/><Relationship Id="rId10" Type="http://schemas.openxmlformats.org/officeDocument/2006/relationships/image" Target="../media/image12.jp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>
            <a:extLst>
              <a:ext uri="{FF2B5EF4-FFF2-40B4-BE49-F238E27FC236}">
                <a16:creationId xmlns:a16="http://schemas.microsoft.com/office/drawing/2014/main" id="{D9F9AFCF-A142-4F0E-8088-63E954E03C21}"/>
              </a:ext>
            </a:extLst>
          </p:cNvPr>
          <p:cNvSpPr txBox="1">
            <a:spLocks/>
          </p:cNvSpPr>
          <p:nvPr/>
        </p:nvSpPr>
        <p:spPr>
          <a:xfrm>
            <a:off x="3196812" y="4647300"/>
            <a:ext cx="5798373" cy="18567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IN" sz="3200" u="sng" dirty="0">
                <a:solidFill>
                  <a:schemeClr val="bg1"/>
                </a:solidFill>
              </a:rPr>
              <a:t>SIMROL CLUSTER</a:t>
            </a:r>
          </a:p>
          <a:p>
            <a:pPr>
              <a:lnSpc>
                <a:spcPct val="100000"/>
              </a:lnSpc>
            </a:pPr>
            <a:r>
              <a:rPr lang="en-IN" sz="2000" dirty="0">
                <a:solidFill>
                  <a:schemeClr val="bg1"/>
                </a:solidFill>
              </a:rPr>
              <a:t>TEHSIL – MHOW </a:t>
            </a:r>
          </a:p>
          <a:p>
            <a:pPr>
              <a:lnSpc>
                <a:spcPct val="100000"/>
              </a:lnSpc>
            </a:pPr>
            <a:r>
              <a:rPr lang="en-IN" sz="2000" dirty="0">
                <a:solidFill>
                  <a:schemeClr val="bg1"/>
                </a:solidFill>
              </a:rPr>
              <a:t>DISTRICT – INDORE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4ED69B3-D538-4F2F-810F-1B2CED6BF025}"/>
              </a:ext>
            </a:extLst>
          </p:cNvPr>
          <p:cNvSpPr/>
          <p:nvPr/>
        </p:nvSpPr>
        <p:spPr>
          <a:xfrm>
            <a:off x="473337" y="675651"/>
            <a:ext cx="1132780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3000" b="1" dirty="0"/>
              <a:t>SHYAMA PRASAD MUKHERJEE RURBAN MISSION</a:t>
            </a:r>
          </a:p>
          <a:p>
            <a:pPr algn="ctr"/>
            <a:r>
              <a:rPr lang="en-IN" sz="3000" b="1" dirty="0"/>
              <a:t>(MADHYA PRADESH)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2411D40-53F2-4A6D-AAD3-92C75D4BD771}"/>
              </a:ext>
            </a:extLst>
          </p:cNvPr>
          <p:cNvSpPr/>
          <p:nvPr/>
        </p:nvSpPr>
        <p:spPr>
          <a:xfrm>
            <a:off x="290456" y="1691314"/>
            <a:ext cx="11510684" cy="28053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00BBD7-C655-463E-9701-36D0AC0E69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731" y="1793777"/>
            <a:ext cx="2546537" cy="2546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3395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C291085-D174-4019-9823-9C1B409438FF}"/>
              </a:ext>
            </a:extLst>
          </p:cNvPr>
          <p:cNvGraphicFramePr>
            <a:graphicFrameLocks noGrp="1"/>
          </p:cNvGraphicFramePr>
          <p:nvPr/>
        </p:nvGraphicFramePr>
        <p:xfrm>
          <a:off x="437475" y="992316"/>
          <a:ext cx="4285128" cy="54622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81372">
                  <a:extLst>
                    <a:ext uri="{9D8B030D-6E8A-4147-A177-3AD203B41FA5}">
                      <a16:colId xmlns:a16="http://schemas.microsoft.com/office/drawing/2014/main" val="2885026516"/>
                    </a:ext>
                  </a:extLst>
                </a:gridCol>
                <a:gridCol w="1403756">
                  <a:extLst>
                    <a:ext uri="{9D8B030D-6E8A-4147-A177-3AD203B41FA5}">
                      <a16:colId xmlns:a16="http://schemas.microsoft.com/office/drawing/2014/main" val="361572191"/>
                    </a:ext>
                  </a:extLst>
                </a:gridCol>
              </a:tblGrid>
              <a:tr h="462780"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 of Villages taken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1" u="none" strike="noStrike">
                          <a:effectLst/>
                        </a:rPr>
                        <a:t>10/10</a:t>
                      </a:r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8559038"/>
                  </a:ext>
                </a:extLst>
              </a:tr>
              <a:tr h="477684"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 of Schools covered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1" u="none" strike="noStrike" dirty="0">
                          <a:effectLst/>
                        </a:rPr>
                        <a:t>23/26</a:t>
                      </a:r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7580712"/>
                  </a:ext>
                </a:extLst>
              </a:tr>
              <a:tr h="462780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IN" sz="1800" b="1" u="none" strike="noStrike" dirty="0">
                          <a:effectLst/>
                        </a:rPr>
                        <a:t>Activities taken</a:t>
                      </a:r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1199739"/>
                  </a:ext>
                </a:extLst>
              </a:tr>
              <a:tr h="462780"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0" u="none" strike="noStrike" dirty="0">
                          <a:effectLst/>
                        </a:rPr>
                        <a:t>Boundary Wall</a:t>
                      </a:r>
                      <a:endParaRPr lang="en-IN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0" u="none" strike="noStrike">
                          <a:effectLst/>
                        </a:rPr>
                        <a:t>1792 rm</a:t>
                      </a:r>
                      <a:endParaRPr lang="en-IN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7366012"/>
                  </a:ext>
                </a:extLst>
              </a:tr>
              <a:tr h="4627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u="none" strike="noStrike" dirty="0">
                          <a:effectLst/>
                        </a:rPr>
                        <a:t>Extra Class room</a:t>
                      </a:r>
                      <a:endParaRPr lang="en-IN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u="none" strike="noStrike" dirty="0">
                          <a:effectLst/>
                        </a:rPr>
                        <a:t>6</a:t>
                      </a:r>
                      <a:endParaRPr lang="en-IN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4990300"/>
                  </a:ext>
                </a:extLst>
              </a:tr>
              <a:tr h="462780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800" b="0" u="none" strike="noStrike" dirty="0">
                          <a:effectLst/>
                        </a:rPr>
                        <a:t>Smart Class &amp; Accessories</a:t>
                      </a:r>
                      <a:endParaRPr lang="en-IN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1456592"/>
                  </a:ext>
                </a:extLst>
              </a:tr>
              <a:tr h="4627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u="none" strike="noStrike" dirty="0">
                          <a:effectLst/>
                        </a:rPr>
                        <a:t>Smart Class room</a:t>
                      </a:r>
                      <a:endParaRPr lang="en-IN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1436747"/>
                  </a:ext>
                </a:extLst>
              </a:tr>
              <a:tr h="462780"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Internal Electrification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 school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8241229"/>
                  </a:ext>
                </a:extLst>
              </a:tr>
              <a:tr h="462780"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Furniture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school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1118595"/>
                  </a:ext>
                </a:extLst>
              </a:tr>
              <a:tr h="462780"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Amount (</a:t>
                      </a:r>
                      <a:r>
                        <a:rPr lang="en-IN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Rs</a:t>
                      </a:r>
                      <a:r>
                        <a:rPr lang="en-IN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248.79 </a:t>
                      </a:r>
                      <a:r>
                        <a:rPr lang="en-IN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Lakh</a:t>
                      </a:r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4011169"/>
                  </a:ext>
                </a:extLst>
              </a:tr>
              <a:tr h="819571"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Work Started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6449642"/>
                  </a:ext>
                </a:extLst>
              </a:tr>
            </a:tbl>
          </a:graphicData>
        </a:graphic>
      </p:graphicFrame>
      <p:pic>
        <p:nvPicPr>
          <p:cNvPr id="17" name="Picture 16">
            <a:extLst>
              <a:ext uri="{FF2B5EF4-FFF2-40B4-BE49-F238E27FC236}">
                <a16:creationId xmlns:a16="http://schemas.microsoft.com/office/drawing/2014/main" id="{B3FCE556-F0C4-488B-918E-52D550E351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0833" y="3493548"/>
            <a:ext cx="6194368" cy="29045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DECEEA1-9729-4854-95C1-A1FC7FBB45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45" b="10399"/>
          <a:stretch/>
        </p:blipFill>
        <p:spPr>
          <a:xfrm>
            <a:off x="4946741" y="963723"/>
            <a:ext cx="6102553" cy="246527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6917A63-1A4F-48F2-8C27-08373135998C}"/>
              </a:ext>
            </a:extLst>
          </p:cNvPr>
          <p:cNvSpPr txBox="1">
            <a:spLocks/>
          </p:cNvSpPr>
          <p:nvPr/>
        </p:nvSpPr>
        <p:spPr>
          <a:xfrm>
            <a:off x="290477" y="53790"/>
            <a:ext cx="8433976" cy="53788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/>
              <a:t>Upgradation of School</a:t>
            </a:r>
            <a:endParaRPr lang="en-IN" sz="2800" b="1" dirty="0"/>
          </a:p>
        </p:txBody>
      </p:sp>
    </p:spTree>
    <p:extLst>
      <p:ext uri="{BB962C8B-B14F-4D97-AF65-F5344CB8AC3E}">
        <p14:creationId xmlns:p14="http://schemas.microsoft.com/office/powerpoint/2010/main" val="20829502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B6917A63-1A4F-48F2-8C27-08373135998C}"/>
              </a:ext>
            </a:extLst>
          </p:cNvPr>
          <p:cNvSpPr txBox="1">
            <a:spLocks/>
          </p:cNvSpPr>
          <p:nvPr/>
        </p:nvSpPr>
        <p:spPr>
          <a:xfrm>
            <a:off x="290477" y="53790"/>
            <a:ext cx="8433976" cy="53788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/>
              <a:t>Upgradation of School</a:t>
            </a:r>
            <a:endParaRPr lang="en-IN" sz="28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23E2895-6088-4AF1-8F20-F93AD4942C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274" y="765416"/>
            <a:ext cx="7916783" cy="5937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3601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B6FF3897-60B4-4D1F-8AF6-1DEB515594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0304771"/>
              </p:ext>
            </p:extLst>
          </p:nvPr>
        </p:nvGraphicFramePr>
        <p:xfrm>
          <a:off x="417584" y="839096"/>
          <a:ext cx="1959856" cy="501613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49203">
                  <a:extLst>
                    <a:ext uri="{9D8B030D-6E8A-4147-A177-3AD203B41FA5}">
                      <a16:colId xmlns:a16="http://schemas.microsoft.com/office/drawing/2014/main" val="4104450230"/>
                    </a:ext>
                  </a:extLst>
                </a:gridCol>
                <a:gridCol w="710653">
                  <a:extLst>
                    <a:ext uri="{9D8B030D-6E8A-4147-A177-3AD203B41FA5}">
                      <a16:colId xmlns:a16="http://schemas.microsoft.com/office/drawing/2014/main" val="936181774"/>
                    </a:ext>
                  </a:extLst>
                </a:gridCol>
              </a:tblGrid>
              <a:tr h="989024"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 of Villages taken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1" u="none" strike="noStrike" dirty="0">
                          <a:effectLst/>
                        </a:rPr>
                        <a:t>10/10</a:t>
                      </a:r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3433806"/>
                  </a:ext>
                </a:extLst>
              </a:tr>
              <a:tr h="928401">
                <a:tc>
                  <a:txBody>
                    <a:bodyPr/>
                    <a:lstStyle/>
                    <a:p>
                      <a:pPr algn="ctr" fontAlgn="t"/>
                      <a:r>
                        <a:rPr lang="en-IN" sz="1800" b="1" u="none" strike="noStrike" dirty="0">
                          <a:effectLst/>
                        </a:rPr>
                        <a:t>Population covered</a:t>
                      </a:r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30,800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0005905"/>
                  </a:ext>
                </a:extLst>
              </a:tr>
              <a:tr h="636479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IN" sz="1800" b="1" u="none" strike="noStrike" dirty="0">
                          <a:effectLst/>
                        </a:rPr>
                        <a:t>Activities taken</a:t>
                      </a:r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IN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9967692"/>
                  </a:ext>
                </a:extLst>
              </a:tr>
              <a:tr h="636479"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0" u="none" strike="noStrike" dirty="0">
                          <a:effectLst/>
                        </a:rPr>
                        <a:t>CC</a:t>
                      </a:r>
                      <a:r>
                        <a:rPr lang="en-IN" sz="1800" b="0" u="none" strike="noStrike" baseline="0" dirty="0">
                          <a:effectLst/>
                        </a:rPr>
                        <a:t> roads with Drains</a:t>
                      </a:r>
                      <a:endParaRPr lang="en-IN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8018782"/>
                  </a:ext>
                </a:extLst>
              </a:tr>
              <a:tr h="658427"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Amount (</a:t>
                      </a:r>
                      <a:r>
                        <a:rPr lang="en-IN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Rs</a:t>
                      </a:r>
                      <a:r>
                        <a:rPr lang="en-IN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300.16 </a:t>
                      </a:r>
                      <a:r>
                        <a:rPr lang="en-IN" sz="1800" b="1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Lakh</a:t>
                      </a:r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5443027"/>
                  </a:ext>
                </a:extLst>
              </a:tr>
              <a:tr h="1167325"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Work Started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774372"/>
                  </a:ext>
                </a:extLst>
              </a:tr>
            </a:tbl>
          </a:graphicData>
        </a:graphic>
      </p:graphicFrame>
      <p:pic>
        <p:nvPicPr>
          <p:cNvPr id="6" name="Picture 12" descr="C:\Users\IND\Desktop\New folder\IMG-20190408-WA0032.jpg">
            <a:extLst>
              <a:ext uri="{FF2B5EF4-FFF2-40B4-BE49-F238E27FC236}">
                <a16:creationId xmlns:a16="http://schemas.microsoft.com/office/drawing/2014/main" id="{1DD8131A-186C-4E25-AF5D-C54833592D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l="8984" r="9664"/>
          <a:stretch/>
        </p:blipFill>
        <p:spPr bwMode="auto">
          <a:xfrm>
            <a:off x="2501163" y="839096"/>
            <a:ext cx="4012604" cy="5016135"/>
          </a:xfrm>
          <a:prstGeom prst="rect">
            <a:avLst/>
          </a:prstGeom>
          <a:noFill/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56152452-A52D-46DC-9157-1ECDBB4BA0CD}"/>
              </a:ext>
            </a:extLst>
          </p:cNvPr>
          <p:cNvSpPr txBox="1">
            <a:spLocks/>
          </p:cNvSpPr>
          <p:nvPr/>
        </p:nvSpPr>
        <p:spPr>
          <a:xfrm>
            <a:off x="290477" y="53790"/>
            <a:ext cx="8433976" cy="53788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/>
              <a:t>Village Streets with Drains</a:t>
            </a:r>
            <a:endParaRPr lang="en-IN" sz="2800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894EA33-8BAA-4730-A301-EA95E54BE6B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90" r="9429"/>
          <a:stretch/>
        </p:blipFill>
        <p:spPr>
          <a:xfrm>
            <a:off x="6660948" y="817441"/>
            <a:ext cx="4882007" cy="503779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D26CE30-FC3B-4993-AE25-5462BF8445A3}"/>
              </a:ext>
            </a:extLst>
          </p:cNvPr>
          <p:cNvSpPr/>
          <p:nvPr/>
        </p:nvSpPr>
        <p:spPr>
          <a:xfrm>
            <a:off x="290476" y="6144870"/>
            <a:ext cx="112524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dirty="0"/>
              <a:t>Road Stretches considered under mission work neither fall in Village DPR of 14</a:t>
            </a:r>
            <a:r>
              <a:rPr lang="en-IN" baseline="30000" dirty="0"/>
              <a:t>th</a:t>
            </a:r>
            <a:r>
              <a:rPr lang="en-IN" dirty="0"/>
              <a:t> finance nor covered by any means of funding like convergence scheme, grant, etc.</a:t>
            </a:r>
          </a:p>
        </p:txBody>
      </p:sp>
    </p:spTree>
    <p:extLst>
      <p:ext uri="{BB962C8B-B14F-4D97-AF65-F5344CB8AC3E}">
        <p14:creationId xmlns:p14="http://schemas.microsoft.com/office/powerpoint/2010/main" val="42294519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5EEE159-C44A-42EC-9DC2-F60EDE2B29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6864697"/>
              </p:ext>
            </p:extLst>
          </p:nvPr>
        </p:nvGraphicFramePr>
        <p:xfrm>
          <a:off x="426720" y="1091900"/>
          <a:ext cx="3650428" cy="529000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56854">
                  <a:extLst>
                    <a:ext uri="{9D8B030D-6E8A-4147-A177-3AD203B41FA5}">
                      <a16:colId xmlns:a16="http://schemas.microsoft.com/office/drawing/2014/main" val="998373264"/>
                    </a:ext>
                  </a:extLst>
                </a:gridCol>
                <a:gridCol w="793574">
                  <a:extLst>
                    <a:ext uri="{9D8B030D-6E8A-4147-A177-3AD203B41FA5}">
                      <a16:colId xmlns:a16="http://schemas.microsoft.com/office/drawing/2014/main" val="535290575"/>
                    </a:ext>
                  </a:extLst>
                </a:gridCol>
              </a:tblGrid>
              <a:tr h="617379"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 of Villages taken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1" u="none" strike="noStrike" dirty="0">
                          <a:effectLst/>
                        </a:rPr>
                        <a:t>2/10</a:t>
                      </a:r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3068628"/>
                  </a:ext>
                </a:extLst>
              </a:tr>
              <a:tr h="637958">
                <a:tc>
                  <a:txBody>
                    <a:bodyPr/>
                    <a:lstStyle/>
                    <a:p>
                      <a:pPr algn="ctr" fontAlgn="t"/>
                      <a:r>
                        <a:rPr lang="en-IN" sz="1800" b="1" u="none" strike="noStrike" dirty="0">
                          <a:effectLst/>
                        </a:rPr>
                        <a:t>Population covered</a:t>
                      </a:r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12,233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9196023"/>
                  </a:ext>
                </a:extLst>
              </a:tr>
              <a:tr h="596801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IN" sz="1800" b="1" u="none" strike="noStrike" dirty="0">
                          <a:effectLst/>
                        </a:rPr>
                        <a:t>Activities taken</a:t>
                      </a:r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IN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2627187"/>
                  </a:ext>
                </a:extLst>
              </a:tr>
              <a:tr h="59680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u="none" strike="noStrike" dirty="0">
                          <a:effectLst/>
                        </a:rPr>
                        <a:t>Bus Shelter with Shop</a:t>
                      </a:r>
                      <a:endParaRPr lang="en-IN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u="none" strike="noStrike" dirty="0">
                          <a:effectLst/>
                        </a:rPr>
                        <a:t>1</a:t>
                      </a:r>
                      <a:endParaRPr lang="en-IN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2717244"/>
                  </a:ext>
                </a:extLst>
              </a:tr>
              <a:tr h="112913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u="none" strike="noStrike" dirty="0">
                          <a:effectLst/>
                        </a:rPr>
                        <a:t>Bus shelter with shop and toilets for female </a:t>
                      </a:r>
                      <a:endParaRPr lang="en-IN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en-IN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1630788"/>
                  </a:ext>
                </a:extLst>
              </a:tr>
              <a:tr h="617379"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Amount (</a:t>
                      </a:r>
                      <a:r>
                        <a:rPr lang="en-IN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Rs</a:t>
                      </a:r>
                      <a:r>
                        <a:rPr lang="en-IN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.08 </a:t>
                      </a:r>
                      <a:r>
                        <a:rPr lang="en-IN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cr</a:t>
                      </a:r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0497245"/>
                  </a:ext>
                </a:extLst>
              </a:tr>
              <a:tr h="1094552"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Work Started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645156"/>
                  </a:ext>
                </a:extLst>
              </a:tr>
            </a:tbl>
          </a:graphicData>
        </a:graphic>
      </p:graphicFrame>
      <p:pic>
        <p:nvPicPr>
          <p:cNvPr id="8" name="Picture 14" descr="C:\Users\IND\Desktop\New folder\IMG-20190408-WA00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07465" y="1091901"/>
            <a:ext cx="6734285" cy="5290004"/>
          </a:xfrm>
          <a:prstGeom prst="rect">
            <a:avLst/>
          </a:prstGeom>
          <a:noFill/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C70D8E3-FB45-4FA7-BB3D-E913280EBF46}"/>
              </a:ext>
            </a:extLst>
          </p:cNvPr>
          <p:cNvSpPr txBox="1">
            <a:spLocks/>
          </p:cNvSpPr>
          <p:nvPr/>
        </p:nvSpPr>
        <p:spPr>
          <a:xfrm>
            <a:off x="290477" y="53790"/>
            <a:ext cx="8433976" cy="53788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/>
              <a:t>Public Transport</a:t>
            </a:r>
            <a:endParaRPr lang="en-IN" sz="2800" b="1" dirty="0"/>
          </a:p>
        </p:txBody>
      </p:sp>
    </p:spTree>
    <p:extLst>
      <p:ext uri="{BB962C8B-B14F-4D97-AF65-F5344CB8AC3E}">
        <p14:creationId xmlns:p14="http://schemas.microsoft.com/office/powerpoint/2010/main" val="28238451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B6FF3897-60B4-4D1F-8AF6-1DEB515594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0866421"/>
              </p:ext>
            </p:extLst>
          </p:nvPr>
        </p:nvGraphicFramePr>
        <p:xfrm>
          <a:off x="426720" y="964911"/>
          <a:ext cx="3542852" cy="550236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58196">
                  <a:extLst>
                    <a:ext uri="{9D8B030D-6E8A-4147-A177-3AD203B41FA5}">
                      <a16:colId xmlns:a16="http://schemas.microsoft.com/office/drawing/2014/main" val="4104450230"/>
                    </a:ext>
                  </a:extLst>
                </a:gridCol>
                <a:gridCol w="1284656">
                  <a:extLst>
                    <a:ext uri="{9D8B030D-6E8A-4147-A177-3AD203B41FA5}">
                      <a16:colId xmlns:a16="http://schemas.microsoft.com/office/drawing/2014/main" val="936181774"/>
                    </a:ext>
                  </a:extLst>
                </a:gridCol>
              </a:tblGrid>
              <a:tr h="856385"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 of Villages taken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1" u="none" strike="noStrike" dirty="0">
                          <a:effectLst/>
                        </a:rPr>
                        <a:t>7/10</a:t>
                      </a:r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3433806"/>
                  </a:ext>
                </a:extLst>
              </a:tr>
              <a:tr h="803891">
                <a:tc>
                  <a:txBody>
                    <a:bodyPr/>
                    <a:lstStyle/>
                    <a:p>
                      <a:pPr algn="ctr" fontAlgn="t"/>
                      <a:r>
                        <a:rPr lang="en-IN" sz="1800" b="1" u="none" strike="noStrike" dirty="0">
                          <a:effectLst/>
                        </a:rPr>
                        <a:t>Population covered</a:t>
                      </a:r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27,248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0005905"/>
                  </a:ext>
                </a:extLst>
              </a:tr>
              <a:tr h="551120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IN" sz="1800" b="1" u="none" strike="noStrike" dirty="0">
                          <a:effectLst/>
                        </a:rPr>
                        <a:t>Activities taken</a:t>
                      </a:r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IN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9967692"/>
                  </a:ext>
                </a:extLst>
              </a:tr>
              <a:tr h="551120"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0" u="none" strike="noStrike" dirty="0">
                          <a:effectLst/>
                        </a:rPr>
                        <a:t>Community Hall</a:t>
                      </a:r>
                      <a:endParaRPr lang="en-IN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8018782"/>
                  </a:ext>
                </a:extLst>
              </a:tr>
              <a:tr h="60783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u="none" strike="noStrike" dirty="0">
                          <a:effectLst/>
                        </a:rPr>
                        <a:t>Anganwadi Boundary wall</a:t>
                      </a:r>
                      <a:endParaRPr lang="en-IN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u="none" strike="noStrike" dirty="0">
                          <a:effectLst/>
                        </a:rPr>
                        <a:t>275 </a:t>
                      </a:r>
                      <a:r>
                        <a:rPr lang="en-US" sz="1800" b="0" u="none" strike="noStrike" dirty="0" err="1">
                          <a:effectLst/>
                        </a:rPr>
                        <a:t>rm</a:t>
                      </a:r>
                      <a:endParaRPr lang="en-IN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9297554"/>
                  </a:ext>
                </a:extLst>
              </a:tr>
              <a:tr h="551120"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Playground 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0124"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Amount (</a:t>
                      </a:r>
                      <a:r>
                        <a:rPr lang="en-IN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Rs</a:t>
                      </a:r>
                      <a:r>
                        <a:rPr lang="en-IN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110.25</a:t>
                      </a:r>
                      <a:r>
                        <a:rPr lang="en-IN" sz="18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IN" sz="1800" b="1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Lakh</a:t>
                      </a:r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5443027"/>
                  </a:ext>
                </a:extLst>
              </a:tr>
              <a:tr h="1010773"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Work Started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774372"/>
                  </a:ext>
                </a:extLst>
              </a:tr>
            </a:tbl>
          </a:graphicData>
        </a:graphic>
      </p:graphicFrame>
      <p:sp>
        <p:nvSpPr>
          <p:cNvPr id="8" name="Title 1">
            <a:extLst>
              <a:ext uri="{FF2B5EF4-FFF2-40B4-BE49-F238E27FC236}">
                <a16:creationId xmlns:a16="http://schemas.microsoft.com/office/drawing/2014/main" id="{FB12A1EC-10B7-4B3A-B8E0-E3E56A67FDEB}"/>
              </a:ext>
            </a:extLst>
          </p:cNvPr>
          <p:cNvSpPr txBox="1">
            <a:spLocks/>
          </p:cNvSpPr>
          <p:nvPr/>
        </p:nvSpPr>
        <p:spPr>
          <a:xfrm>
            <a:off x="290477" y="53790"/>
            <a:ext cx="8433976" cy="53788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/>
              <a:t>Special Social Infrastructure</a:t>
            </a:r>
            <a:endParaRPr lang="en-IN" sz="28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82EE00-DDCE-4CE1-B4E7-DB57E7E1E2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453" y="964910"/>
            <a:ext cx="7336489" cy="5502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4519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B6FF3897-60B4-4D1F-8AF6-1DEB5155945D}"/>
              </a:ext>
            </a:extLst>
          </p:cNvPr>
          <p:cNvGraphicFramePr>
            <a:graphicFrameLocks noGrp="1"/>
          </p:cNvGraphicFramePr>
          <p:nvPr/>
        </p:nvGraphicFramePr>
        <p:xfrm>
          <a:off x="426720" y="964911"/>
          <a:ext cx="3542852" cy="550236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58196">
                  <a:extLst>
                    <a:ext uri="{9D8B030D-6E8A-4147-A177-3AD203B41FA5}">
                      <a16:colId xmlns:a16="http://schemas.microsoft.com/office/drawing/2014/main" val="4104450230"/>
                    </a:ext>
                  </a:extLst>
                </a:gridCol>
                <a:gridCol w="1284656">
                  <a:extLst>
                    <a:ext uri="{9D8B030D-6E8A-4147-A177-3AD203B41FA5}">
                      <a16:colId xmlns:a16="http://schemas.microsoft.com/office/drawing/2014/main" val="936181774"/>
                    </a:ext>
                  </a:extLst>
                </a:gridCol>
              </a:tblGrid>
              <a:tr h="856385"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 of Villages taken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1" u="none" strike="noStrike" dirty="0">
                          <a:effectLst/>
                        </a:rPr>
                        <a:t>7/10</a:t>
                      </a:r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3433806"/>
                  </a:ext>
                </a:extLst>
              </a:tr>
              <a:tr h="803891">
                <a:tc>
                  <a:txBody>
                    <a:bodyPr/>
                    <a:lstStyle/>
                    <a:p>
                      <a:pPr algn="ctr" fontAlgn="t"/>
                      <a:r>
                        <a:rPr lang="en-IN" sz="1800" b="1" u="none" strike="noStrike" dirty="0">
                          <a:effectLst/>
                        </a:rPr>
                        <a:t>Population covered</a:t>
                      </a:r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27,248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0005905"/>
                  </a:ext>
                </a:extLst>
              </a:tr>
              <a:tr h="551120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IN" sz="1800" b="1" u="none" strike="noStrike" dirty="0">
                          <a:effectLst/>
                        </a:rPr>
                        <a:t>Activities taken</a:t>
                      </a:r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IN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9967692"/>
                  </a:ext>
                </a:extLst>
              </a:tr>
              <a:tr h="551120"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0" u="none" strike="noStrike" dirty="0">
                          <a:effectLst/>
                        </a:rPr>
                        <a:t>Community Hall</a:t>
                      </a:r>
                      <a:endParaRPr lang="en-IN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8018782"/>
                  </a:ext>
                </a:extLst>
              </a:tr>
              <a:tr h="60783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u="none" strike="noStrike" dirty="0">
                          <a:effectLst/>
                        </a:rPr>
                        <a:t>Anganwadi Boundary wall</a:t>
                      </a:r>
                      <a:endParaRPr lang="en-IN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u="none" strike="noStrike" dirty="0">
                          <a:effectLst/>
                        </a:rPr>
                        <a:t>275 </a:t>
                      </a:r>
                      <a:r>
                        <a:rPr lang="en-US" sz="1800" b="0" u="none" strike="noStrike" dirty="0" err="1">
                          <a:effectLst/>
                        </a:rPr>
                        <a:t>rm</a:t>
                      </a:r>
                      <a:endParaRPr lang="en-IN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9297554"/>
                  </a:ext>
                </a:extLst>
              </a:tr>
              <a:tr h="551120"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Playground 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0124"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Amount (</a:t>
                      </a:r>
                      <a:r>
                        <a:rPr lang="en-IN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Rs</a:t>
                      </a:r>
                      <a:r>
                        <a:rPr lang="en-IN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110.25</a:t>
                      </a:r>
                      <a:r>
                        <a:rPr lang="en-IN" sz="18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IN" sz="1800" b="1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Lakh</a:t>
                      </a:r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5443027"/>
                  </a:ext>
                </a:extLst>
              </a:tr>
              <a:tr h="1010773"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Work Started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774372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7CED709E-FD30-4E8A-8240-62E4750A57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767" y="964911"/>
            <a:ext cx="7336492" cy="5502369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FB12A1EC-10B7-4B3A-B8E0-E3E56A67FDEB}"/>
              </a:ext>
            </a:extLst>
          </p:cNvPr>
          <p:cNvSpPr txBox="1">
            <a:spLocks/>
          </p:cNvSpPr>
          <p:nvPr/>
        </p:nvSpPr>
        <p:spPr>
          <a:xfrm>
            <a:off x="290477" y="53790"/>
            <a:ext cx="8433976" cy="53788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/>
              <a:t>Special Social Infrastructure</a:t>
            </a:r>
            <a:endParaRPr lang="en-IN" sz="2800" b="1" dirty="0"/>
          </a:p>
        </p:txBody>
      </p:sp>
    </p:spTree>
    <p:extLst>
      <p:ext uri="{BB962C8B-B14F-4D97-AF65-F5344CB8AC3E}">
        <p14:creationId xmlns:p14="http://schemas.microsoft.com/office/powerpoint/2010/main" val="41548681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87805" y="680224"/>
            <a:ext cx="64342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dirty="0" smtClean="0"/>
              <a:t>         REACTIONS.    FROM      COMMUNITY </a:t>
            </a:r>
            <a:endParaRPr lang="en-US" dirty="0"/>
          </a:p>
        </p:txBody>
      </p:sp>
      <p:pic>
        <p:nvPicPr>
          <p:cNvPr id="5" name="Simrol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32000" y="1193800"/>
            <a:ext cx="8128000" cy="4470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IND\Desktop\slwm Capture.PNG">
            <a:extLst>
              <a:ext uri="{FF2B5EF4-FFF2-40B4-BE49-F238E27FC236}">
                <a16:creationId xmlns:a16="http://schemas.microsoft.com/office/drawing/2014/main" id="{52B9F355-67D9-44C0-AC5B-5D8F718D4A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44854" y="667953"/>
            <a:ext cx="9953857" cy="6096706"/>
          </a:xfrm>
          <a:prstGeom prst="rect">
            <a:avLst/>
          </a:prstGeom>
          <a:noFill/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CBBE48B-4BCE-4574-A795-B02A60394100}"/>
              </a:ext>
            </a:extLst>
          </p:cNvPr>
          <p:cNvSpPr txBox="1">
            <a:spLocks/>
          </p:cNvSpPr>
          <p:nvPr/>
        </p:nvSpPr>
        <p:spPr>
          <a:xfrm>
            <a:off x="288038" y="89689"/>
            <a:ext cx="5807962" cy="57826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/>
              <a:t>Solid and Liquid Waste Management</a:t>
            </a:r>
            <a:endParaRPr lang="en-IN" sz="2400" b="1" dirty="0"/>
          </a:p>
        </p:txBody>
      </p:sp>
    </p:spTree>
    <p:extLst>
      <p:ext uri="{BB962C8B-B14F-4D97-AF65-F5344CB8AC3E}">
        <p14:creationId xmlns:p14="http://schemas.microsoft.com/office/powerpoint/2010/main" val="31261726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9226EE19-4EDC-4B8C-AB03-955D884841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5797510"/>
              </p:ext>
            </p:extLst>
          </p:nvPr>
        </p:nvGraphicFramePr>
        <p:xfrm>
          <a:off x="375228" y="924877"/>
          <a:ext cx="3973946" cy="547592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32973">
                  <a:extLst>
                    <a:ext uri="{9D8B030D-6E8A-4147-A177-3AD203B41FA5}">
                      <a16:colId xmlns:a16="http://schemas.microsoft.com/office/drawing/2014/main" val="4104450230"/>
                    </a:ext>
                  </a:extLst>
                </a:gridCol>
                <a:gridCol w="1440973">
                  <a:extLst>
                    <a:ext uri="{9D8B030D-6E8A-4147-A177-3AD203B41FA5}">
                      <a16:colId xmlns:a16="http://schemas.microsoft.com/office/drawing/2014/main" val="936181774"/>
                    </a:ext>
                  </a:extLst>
                </a:gridCol>
              </a:tblGrid>
              <a:tr h="531098"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 of Villages taken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1" u="none" strike="noStrike" dirty="0">
                          <a:effectLst/>
                        </a:rPr>
                        <a:t>1/10</a:t>
                      </a:r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3433806"/>
                  </a:ext>
                </a:extLst>
              </a:tr>
              <a:tr h="548801">
                <a:tc>
                  <a:txBody>
                    <a:bodyPr/>
                    <a:lstStyle/>
                    <a:p>
                      <a:pPr algn="ctr" fontAlgn="t"/>
                      <a:r>
                        <a:rPr lang="en-IN" sz="1800" b="1" u="none" strike="noStrike" dirty="0">
                          <a:effectLst/>
                        </a:rPr>
                        <a:t>Population covered</a:t>
                      </a:r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24264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0005905"/>
                  </a:ext>
                </a:extLst>
              </a:tr>
              <a:tr h="513394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IN" sz="1800" b="1" u="none" strike="noStrike" dirty="0">
                          <a:effectLst/>
                        </a:rPr>
                        <a:t>Activities taken</a:t>
                      </a:r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IN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9967692"/>
                  </a:ext>
                </a:extLst>
              </a:tr>
              <a:tr h="513394"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0" u="none" strike="noStrike" dirty="0">
                          <a:effectLst/>
                        </a:rPr>
                        <a:t>Boundary wall</a:t>
                      </a:r>
                      <a:endParaRPr lang="en-IN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300 </a:t>
                      </a:r>
                      <a:r>
                        <a:rPr lang="en-IN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rm</a:t>
                      </a:r>
                      <a:endParaRPr lang="en-IN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8018782"/>
                  </a:ext>
                </a:extLst>
              </a:tr>
              <a:tr h="51339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u="none" strike="noStrike" dirty="0">
                          <a:effectLst/>
                        </a:rPr>
                        <a:t>Paver Block</a:t>
                      </a:r>
                      <a:endParaRPr lang="en-IN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u="none" strike="noStrike" dirty="0">
                          <a:effectLst/>
                        </a:rPr>
                        <a:t>625</a:t>
                      </a:r>
                      <a:endParaRPr lang="en-IN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9297554"/>
                  </a:ext>
                </a:extLst>
              </a:tr>
              <a:tr h="85206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u="none" strike="noStrike" dirty="0">
                          <a:effectLst/>
                        </a:rPr>
                        <a:t>Roof water Harvesting System</a:t>
                      </a:r>
                      <a:endParaRPr lang="en-IN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en-IN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3634952"/>
                  </a:ext>
                </a:extLst>
              </a:tr>
              <a:tr h="531098"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Waiting hall with toilets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7761679"/>
                  </a:ext>
                </a:extLst>
              </a:tr>
              <a:tr h="531098"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Amount (</a:t>
                      </a:r>
                      <a:r>
                        <a:rPr lang="en-IN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Rs</a:t>
                      </a:r>
                      <a:r>
                        <a:rPr lang="en-IN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26.76</a:t>
                      </a:r>
                      <a:r>
                        <a:rPr lang="en-IN" sz="18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IN" sz="1800" b="1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Lakh</a:t>
                      </a:r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5443027"/>
                  </a:ext>
                </a:extLst>
              </a:tr>
              <a:tr h="941583"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Work Started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774372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F576B712-CAC4-4C41-A2F8-50E1C05817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690" y="889915"/>
            <a:ext cx="7319161" cy="548937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B783A34-AB53-4024-9499-89EF94F4A47A}"/>
              </a:ext>
            </a:extLst>
          </p:cNvPr>
          <p:cNvSpPr txBox="1">
            <a:spLocks/>
          </p:cNvSpPr>
          <p:nvPr/>
        </p:nvSpPr>
        <p:spPr>
          <a:xfrm>
            <a:off x="290477" y="53790"/>
            <a:ext cx="8433976" cy="53788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/>
              <a:t>Health</a:t>
            </a:r>
            <a:endParaRPr lang="en-IN" sz="2800" b="1" dirty="0"/>
          </a:p>
        </p:txBody>
      </p:sp>
    </p:spTree>
    <p:extLst>
      <p:ext uri="{BB962C8B-B14F-4D97-AF65-F5344CB8AC3E}">
        <p14:creationId xmlns:p14="http://schemas.microsoft.com/office/powerpoint/2010/main" val="16706017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9226EE19-4EDC-4B8C-AB03-955D884841CC}"/>
              </a:ext>
            </a:extLst>
          </p:cNvPr>
          <p:cNvGraphicFramePr>
            <a:graphicFrameLocks noGrp="1"/>
          </p:cNvGraphicFramePr>
          <p:nvPr/>
        </p:nvGraphicFramePr>
        <p:xfrm>
          <a:off x="375228" y="924877"/>
          <a:ext cx="3973946" cy="547592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32973">
                  <a:extLst>
                    <a:ext uri="{9D8B030D-6E8A-4147-A177-3AD203B41FA5}">
                      <a16:colId xmlns:a16="http://schemas.microsoft.com/office/drawing/2014/main" val="4104450230"/>
                    </a:ext>
                  </a:extLst>
                </a:gridCol>
                <a:gridCol w="1440973">
                  <a:extLst>
                    <a:ext uri="{9D8B030D-6E8A-4147-A177-3AD203B41FA5}">
                      <a16:colId xmlns:a16="http://schemas.microsoft.com/office/drawing/2014/main" val="936181774"/>
                    </a:ext>
                  </a:extLst>
                </a:gridCol>
              </a:tblGrid>
              <a:tr h="531098"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 of Villages taken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1" u="none" strike="noStrike" dirty="0">
                          <a:effectLst/>
                        </a:rPr>
                        <a:t>1/10</a:t>
                      </a:r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3433806"/>
                  </a:ext>
                </a:extLst>
              </a:tr>
              <a:tr h="548801">
                <a:tc>
                  <a:txBody>
                    <a:bodyPr/>
                    <a:lstStyle/>
                    <a:p>
                      <a:pPr algn="ctr" fontAlgn="t"/>
                      <a:r>
                        <a:rPr lang="en-IN" sz="1800" b="1" u="none" strike="noStrike" dirty="0">
                          <a:effectLst/>
                        </a:rPr>
                        <a:t>Population covered</a:t>
                      </a:r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24264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0005905"/>
                  </a:ext>
                </a:extLst>
              </a:tr>
              <a:tr h="513394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IN" sz="1800" b="1" u="none" strike="noStrike" dirty="0">
                          <a:effectLst/>
                        </a:rPr>
                        <a:t>Activities taken</a:t>
                      </a:r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IN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9967692"/>
                  </a:ext>
                </a:extLst>
              </a:tr>
              <a:tr h="513394"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0" u="none" strike="noStrike" dirty="0">
                          <a:effectLst/>
                        </a:rPr>
                        <a:t>Boundary wall</a:t>
                      </a:r>
                      <a:endParaRPr lang="en-IN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300 </a:t>
                      </a:r>
                      <a:r>
                        <a:rPr lang="en-IN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rm</a:t>
                      </a:r>
                      <a:endParaRPr lang="en-IN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8018782"/>
                  </a:ext>
                </a:extLst>
              </a:tr>
              <a:tr h="51339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u="none" strike="noStrike" dirty="0">
                          <a:effectLst/>
                        </a:rPr>
                        <a:t>Paver Block</a:t>
                      </a:r>
                      <a:endParaRPr lang="en-IN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u="none" strike="noStrike" dirty="0">
                          <a:effectLst/>
                        </a:rPr>
                        <a:t>625</a:t>
                      </a:r>
                      <a:endParaRPr lang="en-IN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9297554"/>
                  </a:ext>
                </a:extLst>
              </a:tr>
              <a:tr h="85206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u="none" strike="noStrike" dirty="0">
                          <a:effectLst/>
                        </a:rPr>
                        <a:t>Roof water Harvesting System</a:t>
                      </a:r>
                      <a:endParaRPr lang="en-IN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en-IN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3634952"/>
                  </a:ext>
                </a:extLst>
              </a:tr>
              <a:tr h="531098"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Waiting hall with toilets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7761679"/>
                  </a:ext>
                </a:extLst>
              </a:tr>
              <a:tr h="531098"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Amount (</a:t>
                      </a:r>
                      <a:r>
                        <a:rPr lang="en-IN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Rs</a:t>
                      </a:r>
                      <a:r>
                        <a:rPr lang="en-IN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26.76</a:t>
                      </a:r>
                      <a:r>
                        <a:rPr lang="en-IN" sz="18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IN" sz="1800" b="1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Lakh</a:t>
                      </a:r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5443027"/>
                  </a:ext>
                </a:extLst>
              </a:tr>
              <a:tr h="941583"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Work Started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774372"/>
                  </a:ext>
                </a:extLst>
              </a:tr>
            </a:tbl>
          </a:graphicData>
        </a:graphic>
      </p:graphicFrame>
      <p:sp>
        <p:nvSpPr>
          <p:cNvPr id="9" name="Title 1">
            <a:extLst>
              <a:ext uri="{FF2B5EF4-FFF2-40B4-BE49-F238E27FC236}">
                <a16:creationId xmlns:a16="http://schemas.microsoft.com/office/drawing/2014/main" id="{FB783A34-AB53-4024-9499-89EF94F4A47A}"/>
              </a:ext>
            </a:extLst>
          </p:cNvPr>
          <p:cNvSpPr txBox="1">
            <a:spLocks/>
          </p:cNvSpPr>
          <p:nvPr/>
        </p:nvSpPr>
        <p:spPr>
          <a:xfrm>
            <a:off x="290477" y="53790"/>
            <a:ext cx="8433976" cy="53788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/>
              <a:t>Health</a:t>
            </a:r>
            <a:endParaRPr lang="en-IN" sz="28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A248E8-775A-45A5-8B6F-35EFEAFDEA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401" y="924877"/>
            <a:ext cx="7301232" cy="5475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4469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952B99-2EC1-416C-B91A-6B41447F4554}"/>
              </a:ext>
            </a:extLst>
          </p:cNvPr>
          <p:cNvSpPr txBox="1">
            <a:spLocks/>
          </p:cNvSpPr>
          <p:nvPr/>
        </p:nvSpPr>
        <p:spPr>
          <a:xfrm>
            <a:off x="290476" y="53790"/>
            <a:ext cx="3044415" cy="53788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/>
              <a:t>Cluster Profile</a:t>
            </a:r>
            <a:endParaRPr lang="en-IN" sz="2800" b="1" dirty="0"/>
          </a:p>
        </p:txBody>
      </p:sp>
      <p:pic>
        <p:nvPicPr>
          <p:cNvPr id="4" name="table">
            <a:extLst>
              <a:ext uri="{FF2B5EF4-FFF2-40B4-BE49-F238E27FC236}">
                <a16:creationId xmlns:a16="http://schemas.microsoft.com/office/drawing/2014/main" id="{85CF0C04-C4C0-4167-A53A-58B15AD202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169" y="953233"/>
            <a:ext cx="8422620" cy="53722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87280A2-28BF-4021-9710-11B102F7B4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1247" t="5705" r="2098" b="57655"/>
          <a:stretch/>
        </p:blipFill>
        <p:spPr>
          <a:xfrm>
            <a:off x="8774789" y="931717"/>
            <a:ext cx="3187715" cy="5411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2369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952B99-2EC1-416C-B91A-6B41447F4554}"/>
              </a:ext>
            </a:extLst>
          </p:cNvPr>
          <p:cNvSpPr txBox="1">
            <a:spLocks/>
          </p:cNvSpPr>
          <p:nvPr/>
        </p:nvSpPr>
        <p:spPr>
          <a:xfrm>
            <a:off x="247447" y="107578"/>
            <a:ext cx="2237570" cy="53788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/>
              <a:t>Tourism</a:t>
            </a:r>
            <a:endParaRPr lang="en-IN" sz="2800" b="1" dirty="0"/>
          </a:p>
        </p:txBody>
      </p:sp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3FA0C310-04AC-40A9-8B0F-05C2EF04768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15" y="1087040"/>
            <a:ext cx="3609476" cy="25220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DA9A24A-7E98-4CFE-AEAD-8E583C42FA0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14" y="3672684"/>
            <a:ext cx="3609476" cy="29690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356AF3B-5A59-4C52-8313-138C924B8F0B}"/>
              </a:ext>
            </a:extLst>
          </p:cNvPr>
          <p:cNvSpPr txBox="1"/>
          <p:nvPr/>
        </p:nvSpPr>
        <p:spPr>
          <a:xfrm>
            <a:off x="4544801" y="645459"/>
            <a:ext cx="33807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000" dirty="0" err="1"/>
              <a:t>Kajaligarh</a:t>
            </a:r>
            <a:r>
              <a:rPr lang="en-IN" sz="2000" dirty="0"/>
              <a:t> Fort Premise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0491915-9B04-4E03-95E6-84C872008C5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9122" y="1172526"/>
            <a:ext cx="3609477" cy="23344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0A945B1-0820-4484-BF5F-95F3016A5A2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31530" y="4218997"/>
            <a:ext cx="3030660" cy="175351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389AC72-B051-4F78-AF49-2E82A1F41E6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44"/>
          <a:stretch/>
        </p:blipFill>
        <p:spPr>
          <a:xfrm rot="5400000">
            <a:off x="9322685" y="4181354"/>
            <a:ext cx="3030661" cy="182879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999345C-E982-4D11-B29B-D97266D4EB41}"/>
              </a:ext>
            </a:extLst>
          </p:cNvPr>
          <p:cNvSpPr txBox="1"/>
          <p:nvPr/>
        </p:nvSpPr>
        <p:spPr>
          <a:xfrm>
            <a:off x="5174100" y="2547270"/>
            <a:ext cx="233441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4000" dirty="0"/>
              <a:t>Video 3,  </a:t>
            </a:r>
            <a:r>
              <a:rPr lang="en-IN" sz="4000" dirty="0" err="1"/>
              <a:t>Kajaligarh</a:t>
            </a:r>
            <a:r>
              <a:rPr lang="en-IN" sz="4000" dirty="0"/>
              <a:t> Waterfall</a:t>
            </a:r>
          </a:p>
        </p:txBody>
      </p:sp>
      <p:pic>
        <p:nvPicPr>
          <p:cNvPr id="6" name="Simrol Kajligarh For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572711" y="645459"/>
            <a:ext cx="33528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870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952B99-2EC1-416C-B91A-6B41447F4554}"/>
              </a:ext>
            </a:extLst>
          </p:cNvPr>
          <p:cNvSpPr txBox="1">
            <a:spLocks/>
          </p:cNvSpPr>
          <p:nvPr/>
        </p:nvSpPr>
        <p:spPr>
          <a:xfrm>
            <a:off x="247446" y="107578"/>
            <a:ext cx="4077127" cy="537881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/>
              <a:t>Tourism – Activities Taken</a:t>
            </a:r>
            <a:endParaRPr lang="en-IN" sz="2800" b="1" dirty="0"/>
          </a:p>
        </p:txBody>
      </p:sp>
      <p:pic>
        <p:nvPicPr>
          <p:cNvPr id="10" name="Picture 6" descr="IMG-20170612-WA0059.jpg">
            <a:extLst>
              <a:ext uri="{FF2B5EF4-FFF2-40B4-BE49-F238E27FC236}">
                <a16:creationId xmlns:a16="http://schemas.microsoft.com/office/drawing/2014/main" id="{BA4D91E1-EEA9-43A8-A7B7-05C203E955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504" y="849854"/>
            <a:ext cx="3629010" cy="2400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9465519-8013-43DF-89DF-70DE6D8B58A2}"/>
              </a:ext>
            </a:extLst>
          </p:cNvPr>
          <p:cNvSpPr/>
          <p:nvPr/>
        </p:nvSpPr>
        <p:spPr>
          <a:xfrm>
            <a:off x="471504" y="3267549"/>
            <a:ext cx="3629010" cy="374270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dirty="0"/>
              <a:t>Rope Courses </a:t>
            </a:r>
            <a:endParaRPr lang="en-IN" dirty="0"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</p:txBody>
      </p:sp>
      <p:pic>
        <p:nvPicPr>
          <p:cNvPr id="11" name="Picture 9" descr="download.jpg">
            <a:extLst>
              <a:ext uri="{FF2B5EF4-FFF2-40B4-BE49-F238E27FC236}">
                <a16:creationId xmlns:a16="http://schemas.microsoft.com/office/drawing/2014/main" id="{D6C6713F-2418-4889-9AD5-9A9B8F7C90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504" y="3783131"/>
            <a:ext cx="3629010" cy="2401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A1BD52B-7015-42D4-BC75-7A927AB70C0F}"/>
              </a:ext>
            </a:extLst>
          </p:cNvPr>
          <p:cNvSpPr/>
          <p:nvPr/>
        </p:nvSpPr>
        <p:spPr>
          <a:xfrm>
            <a:off x="471504" y="6201956"/>
            <a:ext cx="3629010" cy="374270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dirty="0"/>
              <a:t>Camp Site</a:t>
            </a:r>
            <a:endParaRPr lang="en-IN" dirty="0"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</p:txBody>
      </p:sp>
      <p:pic>
        <p:nvPicPr>
          <p:cNvPr id="13" name="Picture 0" descr="26168092_538793959827986_5094834939885330106_n.jpg">
            <a:extLst>
              <a:ext uri="{FF2B5EF4-FFF2-40B4-BE49-F238E27FC236}">
                <a16:creationId xmlns:a16="http://schemas.microsoft.com/office/drawing/2014/main" id="{643378DC-1629-41CF-BA8B-CB6313EA39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9654" y="849854"/>
            <a:ext cx="3603888" cy="2400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F541786-EB7B-4F29-82E5-94A9F2FDAE2C}"/>
              </a:ext>
            </a:extLst>
          </p:cNvPr>
          <p:cNvSpPr/>
          <p:nvPr/>
        </p:nvSpPr>
        <p:spPr>
          <a:xfrm>
            <a:off x="4399654" y="3267549"/>
            <a:ext cx="3629010" cy="374270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dirty="0"/>
              <a:t>Zip Lining</a:t>
            </a:r>
            <a:endParaRPr lang="en-IN" dirty="0"/>
          </a:p>
        </p:txBody>
      </p:sp>
      <p:pic>
        <p:nvPicPr>
          <p:cNvPr id="15" name="Picture 14" descr="26731190_1559791147468022_6136017387786804566_n.jpg">
            <a:extLst>
              <a:ext uri="{FF2B5EF4-FFF2-40B4-BE49-F238E27FC236}">
                <a16:creationId xmlns:a16="http://schemas.microsoft.com/office/drawing/2014/main" id="{EBBA940A-05FA-47F3-8A2B-9C1851F4E2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2681" y="849854"/>
            <a:ext cx="3175727" cy="2382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7D6BE78-5118-49F2-8FFB-03CECC10127B}"/>
              </a:ext>
            </a:extLst>
          </p:cNvPr>
          <p:cNvSpPr/>
          <p:nvPr/>
        </p:nvSpPr>
        <p:spPr>
          <a:xfrm>
            <a:off x="8302680" y="3267549"/>
            <a:ext cx="3175727" cy="374270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dirty="0"/>
              <a:t>Bungee Ejector</a:t>
            </a:r>
            <a:endParaRPr lang="en-IN" dirty="0"/>
          </a:p>
        </p:txBody>
      </p:sp>
      <p:pic>
        <p:nvPicPr>
          <p:cNvPr id="17" name="Picture 2" descr="26730797_1224943090963519_3017607453723153984_n.jpg">
            <a:extLst>
              <a:ext uri="{FF2B5EF4-FFF2-40B4-BE49-F238E27FC236}">
                <a16:creationId xmlns:a16="http://schemas.microsoft.com/office/drawing/2014/main" id="{6CCEFD1D-8AB9-4E16-9CA0-A49A4F94D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5513" y="3787650"/>
            <a:ext cx="3548029" cy="2396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30C3D0F-0C6A-46D6-94BE-D392F8212DC9}"/>
              </a:ext>
            </a:extLst>
          </p:cNvPr>
          <p:cNvSpPr/>
          <p:nvPr/>
        </p:nvSpPr>
        <p:spPr>
          <a:xfrm>
            <a:off x="4455513" y="6201956"/>
            <a:ext cx="3573151" cy="374270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dirty="0"/>
              <a:t>Sky Cycle</a:t>
            </a:r>
            <a:endParaRPr lang="en-IN" dirty="0"/>
          </a:p>
        </p:txBody>
      </p:sp>
      <p:pic>
        <p:nvPicPr>
          <p:cNvPr id="19" name="Picture 18" descr="27654530_1576839885763148_3369515205758691524_n.jpg">
            <a:extLst>
              <a:ext uri="{FF2B5EF4-FFF2-40B4-BE49-F238E27FC236}">
                <a16:creationId xmlns:a16="http://schemas.microsoft.com/office/drawing/2014/main" id="{BCE58A6F-8EDE-4025-A30B-45344E1184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2680" y="3783131"/>
            <a:ext cx="3175727" cy="2382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8327F1C7-E2A3-4289-9281-A787CD030881}"/>
              </a:ext>
            </a:extLst>
          </p:cNvPr>
          <p:cNvSpPr/>
          <p:nvPr/>
        </p:nvSpPr>
        <p:spPr>
          <a:xfrm>
            <a:off x="8302679" y="6201956"/>
            <a:ext cx="3175727" cy="374270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dirty="0"/>
              <a:t>Kids Rope Activities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1854821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952B99-2EC1-416C-B91A-6B41447F4554}"/>
              </a:ext>
            </a:extLst>
          </p:cNvPr>
          <p:cNvSpPr txBox="1">
            <a:spLocks/>
          </p:cNvSpPr>
          <p:nvPr/>
        </p:nvSpPr>
        <p:spPr>
          <a:xfrm>
            <a:off x="419548" y="43032"/>
            <a:ext cx="6131859" cy="53788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/>
              <a:t>Role of Elected Representative </a:t>
            </a:r>
            <a:endParaRPr lang="en-IN" sz="2800" b="1" dirty="0"/>
          </a:p>
        </p:txBody>
      </p:sp>
      <p:pic>
        <p:nvPicPr>
          <p:cNvPr id="3" name="Picture 6" descr="C:\Users\IND\Downloads\WhatsApp Image 2019-06-21 at 3.58.28 PM.jpeg">
            <a:extLst>
              <a:ext uri="{FF2B5EF4-FFF2-40B4-BE49-F238E27FC236}">
                <a16:creationId xmlns:a16="http://schemas.microsoft.com/office/drawing/2014/main" id="{0D3467F9-199A-4C04-94B7-4935A30DD9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22607" y="1002836"/>
            <a:ext cx="6936863" cy="5577218"/>
          </a:xfrm>
          <a:prstGeom prst="rect">
            <a:avLst/>
          </a:prstGeom>
          <a:noFill/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42B1120-BD67-4F2F-B898-B8C52AD8DAE8}"/>
              </a:ext>
            </a:extLst>
          </p:cNvPr>
          <p:cNvSpPr txBox="1">
            <a:spLocks/>
          </p:cNvSpPr>
          <p:nvPr/>
        </p:nvSpPr>
        <p:spPr>
          <a:xfrm>
            <a:off x="290456" y="1005706"/>
            <a:ext cx="4130937" cy="5574348"/>
          </a:xfrm>
          <a:prstGeom prst="rect">
            <a:avLst/>
          </a:prstGeom>
        </p:spPr>
        <p:txBody>
          <a:bodyPr>
            <a:norm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IN" sz="2400" dirty="0"/>
              <a:t>Seamless speed of works undertaken by </a:t>
            </a:r>
            <a:r>
              <a:rPr lang="en-IN" sz="2400" dirty="0" smtClean="0"/>
              <a:t>PRIs &amp; other agencies.</a:t>
            </a:r>
            <a:endParaRPr lang="en-IN" sz="2400" dirty="0"/>
          </a:p>
          <a:p>
            <a:pPr algn="just"/>
            <a:r>
              <a:rPr lang="en-IN" sz="2400" dirty="0"/>
              <a:t>Easy facilitation of </a:t>
            </a:r>
            <a:r>
              <a:rPr lang="en-IN" sz="2400" dirty="0" smtClean="0"/>
              <a:t>Government </a:t>
            </a:r>
            <a:r>
              <a:rPr lang="en-IN" sz="2400" dirty="0"/>
              <a:t>land for laying down of </a:t>
            </a:r>
            <a:r>
              <a:rPr lang="en-IN" sz="2400" dirty="0" err="1"/>
              <a:t>Rurban</a:t>
            </a:r>
            <a:r>
              <a:rPr lang="en-IN" sz="2400" dirty="0"/>
              <a:t> Infrastructure</a:t>
            </a:r>
            <a:r>
              <a:rPr lang="en-IN" sz="2400" dirty="0" smtClean="0"/>
              <a:t>.</a:t>
            </a:r>
          </a:p>
          <a:p>
            <a:pPr algn="just"/>
            <a:r>
              <a:rPr lang="en-IN" sz="2400" dirty="0" smtClean="0"/>
              <a:t>Operation &amp; Maintenance strategy for each activity is being conducted .</a:t>
            </a:r>
            <a:endParaRPr lang="en-IN" sz="2400" dirty="0"/>
          </a:p>
          <a:p>
            <a:pPr algn="just"/>
            <a:r>
              <a:rPr lang="en-IN" sz="2400" dirty="0" smtClean="0"/>
              <a:t>Ensuring </a:t>
            </a:r>
            <a:r>
              <a:rPr lang="en-IN" sz="2400" dirty="0"/>
              <a:t>political clearance. </a:t>
            </a:r>
            <a:endParaRPr lang="hi-in" sz="2400" dirty="0"/>
          </a:p>
        </p:txBody>
      </p:sp>
    </p:spTree>
    <p:extLst>
      <p:ext uri="{BB962C8B-B14F-4D97-AF65-F5344CB8AC3E}">
        <p14:creationId xmlns:p14="http://schemas.microsoft.com/office/powerpoint/2010/main" val="20407333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952B99-2EC1-416C-B91A-6B41447F4554}"/>
              </a:ext>
            </a:extLst>
          </p:cNvPr>
          <p:cNvSpPr txBox="1">
            <a:spLocks/>
          </p:cNvSpPr>
          <p:nvPr/>
        </p:nvSpPr>
        <p:spPr>
          <a:xfrm>
            <a:off x="501068" y="75306"/>
            <a:ext cx="3048957" cy="53788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/>
              <a:t>Special Initiative </a:t>
            </a:r>
            <a:endParaRPr lang="en-IN" sz="2800" b="1" dirty="0"/>
          </a:p>
        </p:txBody>
      </p:sp>
      <p:pic>
        <p:nvPicPr>
          <p:cNvPr id="7" name="Picture 7" descr="C:\Users\IND\Downloads\WhatsApp Image 2019-06-21 at 3.54.30 PM.jpeg">
            <a:extLst>
              <a:ext uri="{FF2B5EF4-FFF2-40B4-BE49-F238E27FC236}">
                <a16:creationId xmlns:a16="http://schemas.microsoft.com/office/drawing/2014/main" id="{3398123C-86C1-4F5F-9295-5DEB5039A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98126" y="1254633"/>
            <a:ext cx="5971145" cy="5436623"/>
          </a:xfrm>
          <a:prstGeom prst="rect">
            <a:avLst/>
          </a:prstGeom>
          <a:noFill/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E4A3686-0A72-4B08-BFC6-85B4C3883EEE}"/>
              </a:ext>
            </a:extLst>
          </p:cNvPr>
          <p:cNvSpPr txBox="1">
            <a:spLocks/>
          </p:cNvSpPr>
          <p:nvPr/>
        </p:nvSpPr>
        <p:spPr>
          <a:xfrm>
            <a:off x="301212" y="930400"/>
            <a:ext cx="5575397" cy="5685550"/>
          </a:xfrm>
          <a:prstGeom prst="rect">
            <a:avLst/>
          </a:prstGeom>
        </p:spPr>
        <p:txBody>
          <a:bodyPr>
            <a:norm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With no source found within village, 24x7 Water Scheme is successfully connected to Narmada </a:t>
            </a:r>
            <a:r>
              <a:rPr lang="en-US" sz="2400" dirty="0" err="1"/>
              <a:t>Kshipra</a:t>
            </a:r>
            <a:r>
              <a:rPr lang="en-US" sz="2400" dirty="0"/>
              <a:t> link by </a:t>
            </a:r>
            <a:r>
              <a:rPr lang="en-US" sz="2400" dirty="0" err="1" smtClean="0"/>
              <a:t>liasioning</a:t>
            </a:r>
            <a:r>
              <a:rPr lang="en-US" sz="2400" dirty="0" smtClean="0"/>
              <a:t> NVDA.</a:t>
            </a:r>
          </a:p>
          <a:p>
            <a:endParaRPr lang="hi-in" sz="2400" dirty="0"/>
          </a:p>
          <a:p>
            <a:r>
              <a:rPr lang="en-US" sz="2400" dirty="0"/>
              <a:t>The initiative </a:t>
            </a:r>
            <a:r>
              <a:rPr lang="en-US" sz="2400" dirty="0" smtClean="0"/>
              <a:t>ensures sustainable supply round the year.</a:t>
            </a:r>
          </a:p>
          <a:p>
            <a:endParaRPr lang="en-US" sz="2400" dirty="0"/>
          </a:p>
          <a:p>
            <a:r>
              <a:rPr lang="en-US" sz="2400" dirty="0"/>
              <a:t>Promotion of Adventure Tourism and inclusion of </a:t>
            </a:r>
            <a:r>
              <a:rPr lang="en-US" sz="2400" dirty="0" smtClean="0"/>
              <a:t>Gram </a:t>
            </a:r>
            <a:r>
              <a:rPr lang="en-US" sz="2400" dirty="0"/>
              <a:t>V</a:t>
            </a:r>
            <a:r>
              <a:rPr lang="en-US" sz="2400" dirty="0" smtClean="0"/>
              <a:t>an </a:t>
            </a:r>
            <a:r>
              <a:rPr lang="en-US" sz="2400" dirty="0" err="1" smtClean="0"/>
              <a:t>Samiti</a:t>
            </a:r>
            <a:r>
              <a:rPr lang="en-US" sz="2400" dirty="0"/>
              <a:t> </a:t>
            </a:r>
            <a:r>
              <a:rPr lang="en-US" sz="2400" dirty="0" smtClean="0"/>
              <a:t>for Livelihood generation , which directly lead to its  O &amp; M.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750162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952B99-2EC1-416C-B91A-6B41447F4554}"/>
              </a:ext>
            </a:extLst>
          </p:cNvPr>
          <p:cNvSpPr txBox="1">
            <a:spLocks/>
          </p:cNvSpPr>
          <p:nvPr/>
        </p:nvSpPr>
        <p:spPr>
          <a:xfrm>
            <a:off x="199852" y="75306"/>
            <a:ext cx="5210836" cy="53788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/>
              <a:t>Operation &amp; Maintenance</a:t>
            </a:r>
            <a:endParaRPr lang="en-IN" sz="2800" b="1" dirty="0"/>
          </a:p>
        </p:txBody>
      </p:sp>
      <p:graphicFrame>
        <p:nvGraphicFramePr>
          <p:cNvPr id="9" name="Content Placeholder 3">
            <a:extLst>
              <a:ext uri="{FF2B5EF4-FFF2-40B4-BE49-F238E27FC236}">
                <a16:creationId xmlns:a16="http://schemas.microsoft.com/office/drawing/2014/main" id="{F60BC50C-1463-4CF2-9671-6A115F2E6CA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38781348"/>
              </p:ext>
            </p:extLst>
          </p:nvPr>
        </p:nvGraphicFramePr>
        <p:xfrm>
          <a:off x="1021568" y="1206534"/>
          <a:ext cx="4389120" cy="28868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A3A2D42C-B25B-47E0-BC42-9EB852454D7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1786160"/>
              </p:ext>
            </p:extLst>
          </p:nvPr>
        </p:nvGraphicFramePr>
        <p:xfrm>
          <a:off x="1392027" y="4093427"/>
          <a:ext cx="8551818" cy="23774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4BB41B42-92AB-4597-9816-0BDF776AFF5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95039673"/>
              </p:ext>
            </p:extLst>
          </p:nvPr>
        </p:nvGraphicFramePr>
        <p:xfrm>
          <a:off x="6247402" y="1206534"/>
          <a:ext cx="4066902" cy="33578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</p:spTree>
    <p:extLst>
      <p:ext uri="{BB962C8B-B14F-4D97-AF65-F5344CB8AC3E}">
        <p14:creationId xmlns:p14="http://schemas.microsoft.com/office/powerpoint/2010/main" val="2502742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952B99-2EC1-416C-B91A-6B41447F4554}"/>
              </a:ext>
            </a:extLst>
          </p:cNvPr>
          <p:cNvSpPr txBox="1">
            <a:spLocks/>
          </p:cNvSpPr>
          <p:nvPr/>
        </p:nvSpPr>
        <p:spPr>
          <a:xfrm>
            <a:off x="501068" y="75306"/>
            <a:ext cx="3048957" cy="53788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/>
              <a:t>Good Practices</a:t>
            </a:r>
            <a:endParaRPr lang="en-IN" sz="2800" b="1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3B009C3-4AA0-4578-A908-E1D1CB2705A3}"/>
              </a:ext>
            </a:extLst>
          </p:cNvPr>
          <p:cNvSpPr txBox="1">
            <a:spLocks/>
          </p:cNvSpPr>
          <p:nvPr/>
        </p:nvSpPr>
        <p:spPr>
          <a:xfrm>
            <a:off x="501068" y="900336"/>
            <a:ext cx="11029615" cy="5704859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800" dirty="0"/>
              <a:t>Roof water harvesting and ground water recharge points in all </a:t>
            </a:r>
            <a:r>
              <a:rPr lang="en-US" sz="2800" dirty="0" err="1"/>
              <a:t>Rurban</a:t>
            </a:r>
            <a:r>
              <a:rPr lang="en-US" sz="2800" dirty="0"/>
              <a:t> buildings.</a:t>
            </a:r>
          </a:p>
          <a:p>
            <a:pPr algn="just"/>
            <a:r>
              <a:rPr lang="en-US" sz="2800" dirty="0"/>
              <a:t>Stop dam construction along with ground water recharge shaft. </a:t>
            </a:r>
            <a:endParaRPr lang="en-US" sz="2800" dirty="0" smtClean="0"/>
          </a:p>
          <a:p>
            <a:pPr algn="just"/>
            <a:r>
              <a:rPr lang="en-US" sz="2800" dirty="0" smtClean="0"/>
              <a:t>Geotagging of all </a:t>
            </a:r>
            <a:r>
              <a:rPr lang="en-US" sz="2800" dirty="0" err="1" smtClean="0"/>
              <a:t>Rurban</a:t>
            </a:r>
            <a:r>
              <a:rPr lang="en-US" sz="2800" dirty="0" smtClean="0"/>
              <a:t> structures.</a:t>
            </a:r>
            <a:endParaRPr lang="en-US" sz="2800" dirty="0"/>
          </a:p>
          <a:p>
            <a:pPr algn="just"/>
            <a:r>
              <a:rPr lang="en-US" sz="2800" dirty="0"/>
              <a:t>Repurposing old pre-fabricated SHC structure as residential quarters</a:t>
            </a:r>
            <a:r>
              <a:rPr lang="en-US" sz="2800" dirty="0" smtClean="0"/>
              <a:t>.</a:t>
            </a:r>
          </a:p>
          <a:p>
            <a:pPr algn="just"/>
            <a:r>
              <a:rPr lang="en-US" sz="2800" dirty="0" smtClean="0"/>
              <a:t>Strengthening SMCs by incorporating Schools children in the committee to take ownership.</a:t>
            </a:r>
            <a:endParaRPr lang="en-US" sz="2800" dirty="0"/>
          </a:p>
          <a:p>
            <a:pPr algn="just"/>
            <a:r>
              <a:rPr lang="en-US" sz="2800" dirty="0"/>
              <a:t>Provision for zero concrete construction in for adventure tourism in </a:t>
            </a:r>
            <a:r>
              <a:rPr lang="en-US" sz="2800" dirty="0" err="1"/>
              <a:t>Kajligarh</a:t>
            </a:r>
            <a:r>
              <a:rPr lang="en-US" sz="2800" dirty="0"/>
              <a:t> forest premise.</a:t>
            </a:r>
          </a:p>
          <a:p>
            <a:pPr algn="just"/>
            <a:r>
              <a:rPr lang="en-US" sz="2800" dirty="0"/>
              <a:t>Introduction of DEWATS for waste water treatment at village </a:t>
            </a:r>
            <a:r>
              <a:rPr lang="en-US" sz="2800" dirty="0" smtClean="0"/>
              <a:t>level with Water Aid as Technical partner for </a:t>
            </a:r>
            <a:r>
              <a:rPr lang="en-US" sz="2800" dirty="0" err="1" smtClean="0"/>
              <a:t>Simrol</a:t>
            </a:r>
            <a:r>
              <a:rPr lang="en-US" sz="2800" dirty="0" smtClean="0"/>
              <a:t> cluster.</a:t>
            </a:r>
            <a:endParaRPr lang="en-US" sz="2800" dirty="0"/>
          </a:p>
          <a:p>
            <a:pPr algn="just"/>
            <a:r>
              <a:rPr lang="en-US" sz="2800" dirty="0"/>
              <a:t>Special planning for solid waste management, especially for dry waste by stakeout and </a:t>
            </a:r>
            <a:r>
              <a:rPr lang="en-US" sz="2800" dirty="0" smtClean="0"/>
              <a:t>co-processing.</a:t>
            </a:r>
            <a:endParaRPr lang="en-US" sz="2800" dirty="0"/>
          </a:p>
          <a:p>
            <a:pPr algn="just"/>
            <a:r>
              <a:rPr lang="en-US" sz="2800" dirty="0"/>
              <a:t>Introduction of landscaping and plantation in preparation of estimates for environmental conservation and increasing green cover.</a:t>
            </a:r>
          </a:p>
          <a:p>
            <a:pPr algn="just"/>
            <a:r>
              <a:rPr lang="en-US" sz="2800" dirty="0"/>
              <a:t>Planning for centralized solar system for contributing in India’s COP21 goal of renewable energy through at cluster level.</a:t>
            </a:r>
          </a:p>
        </p:txBody>
      </p:sp>
    </p:spTree>
    <p:extLst>
      <p:ext uri="{BB962C8B-B14F-4D97-AF65-F5344CB8AC3E}">
        <p14:creationId xmlns:p14="http://schemas.microsoft.com/office/powerpoint/2010/main" val="2882954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C4CCDFF-38F2-4469-B313-C95141BD295F}"/>
              </a:ext>
            </a:extLst>
          </p:cNvPr>
          <p:cNvSpPr txBox="1"/>
          <p:nvPr/>
        </p:nvSpPr>
        <p:spPr>
          <a:xfrm>
            <a:off x="2618954" y="658355"/>
            <a:ext cx="66647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7200" dirty="0"/>
              <a:t>THANK YOU</a:t>
            </a:r>
          </a:p>
        </p:txBody>
      </p:sp>
      <p:pic>
        <p:nvPicPr>
          <p:cNvPr id="2" name="Simrol Kajligarh For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2754" y="1858684"/>
            <a:ext cx="4520973" cy="4618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614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952B99-2EC1-416C-B91A-6B41447F4554}"/>
              </a:ext>
            </a:extLst>
          </p:cNvPr>
          <p:cNvSpPr txBox="1">
            <a:spLocks/>
          </p:cNvSpPr>
          <p:nvPr/>
        </p:nvSpPr>
        <p:spPr>
          <a:xfrm>
            <a:off x="290477" y="43032"/>
            <a:ext cx="5195924" cy="53788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/>
              <a:t>Physical &amp; Financial Progress</a:t>
            </a:r>
            <a:endParaRPr lang="en-IN" sz="28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674FBD-7975-4A45-AEA3-172EA5A831F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211" y="5065626"/>
            <a:ext cx="1008764" cy="10087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4CD6F40-68CF-4C41-8689-3B44FBE7039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63" y="5015518"/>
            <a:ext cx="1179017" cy="95764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4CD8CE8-5739-404B-8B2E-B5B3273A178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79" y="3179046"/>
            <a:ext cx="1093953" cy="10939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7461DA9-9C65-4628-81F2-3995370B5D5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7775" y="5015063"/>
            <a:ext cx="1044157" cy="104415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292E580-9F05-4BD6-B1E6-7BFFE2682BB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932" y="5028441"/>
            <a:ext cx="1208555" cy="10136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7FC35F3-49CC-4BF4-98CD-C314E7FC52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6501" y="4977826"/>
            <a:ext cx="1133736" cy="109656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C72498E1-F436-4BBA-A4CB-6013315AB056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396" y="5077227"/>
            <a:ext cx="1044157" cy="96488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5BA3400-099F-4380-B65D-6CF3FCC3CB0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5237" y="3179046"/>
            <a:ext cx="1095025" cy="119024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62312605-6300-449C-BFEC-E4A54E14CA1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8730" y="1120111"/>
            <a:ext cx="1053344" cy="103738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E1F30BB-38D0-4FE9-83A7-45DCB4CD7B7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8652" y="1118879"/>
            <a:ext cx="972299" cy="1031226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E5720637-FC03-46F0-A3D7-CF2795C83C5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715" y="2651856"/>
            <a:ext cx="1859352" cy="1859352"/>
          </a:xfrm>
          <a:prstGeom prst="rect">
            <a:avLst/>
          </a:prstGeom>
        </p:spPr>
      </p:pic>
      <p:sp>
        <p:nvSpPr>
          <p:cNvPr id="39" name="Oval 38">
            <a:extLst>
              <a:ext uri="{FF2B5EF4-FFF2-40B4-BE49-F238E27FC236}">
                <a16:creationId xmlns:a16="http://schemas.microsoft.com/office/drawing/2014/main" id="{6DA70822-4C17-4F66-ACA5-0DF75EC1BD27}"/>
              </a:ext>
            </a:extLst>
          </p:cNvPr>
          <p:cNvSpPr/>
          <p:nvPr/>
        </p:nvSpPr>
        <p:spPr>
          <a:xfrm>
            <a:off x="4923880" y="2569722"/>
            <a:ext cx="1994219" cy="1994219"/>
          </a:xfrm>
          <a:prstGeom prst="ellipse">
            <a:avLst/>
          </a:prstGeom>
          <a:noFill/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FE263C0-F5F2-4C07-A4CC-9BECC14BD3F2}"/>
              </a:ext>
            </a:extLst>
          </p:cNvPr>
          <p:cNvSpPr txBox="1"/>
          <p:nvPr/>
        </p:nvSpPr>
        <p:spPr>
          <a:xfrm flipH="1">
            <a:off x="281260" y="666092"/>
            <a:ext cx="2119893" cy="338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IN" sz="1600" dirty="0"/>
              <a:t>Upgradation of Schools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5A11DE8-E4BC-4278-9AF1-22A81741155A}"/>
              </a:ext>
            </a:extLst>
          </p:cNvPr>
          <p:cNvSpPr txBox="1"/>
          <p:nvPr/>
        </p:nvSpPr>
        <p:spPr>
          <a:xfrm flipH="1">
            <a:off x="4802321" y="676849"/>
            <a:ext cx="2387949" cy="338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IN" sz="1600" dirty="0"/>
              <a:t>Agri services &amp; Processing 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D57D9CB-2AA1-495F-9CA2-77541DD57A89}"/>
              </a:ext>
            </a:extLst>
          </p:cNvPr>
          <p:cNvSpPr txBox="1"/>
          <p:nvPr/>
        </p:nvSpPr>
        <p:spPr>
          <a:xfrm flipH="1">
            <a:off x="7562679" y="675963"/>
            <a:ext cx="1570563" cy="338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N" sz="1600" dirty="0"/>
              <a:t>Public Transport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9873004-6033-43B2-A0C1-0BB03B7FC04F}"/>
              </a:ext>
            </a:extLst>
          </p:cNvPr>
          <p:cNvSpPr txBox="1"/>
          <p:nvPr/>
        </p:nvSpPr>
        <p:spPr>
          <a:xfrm flipH="1">
            <a:off x="10230326" y="697479"/>
            <a:ext cx="813940" cy="338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N" sz="1600" dirty="0"/>
              <a:t>SLWM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BC6130B-C568-4C31-9340-A5D680D99ED9}"/>
              </a:ext>
            </a:extLst>
          </p:cNvPr>
          <p:cNvSpPr txBox="1"/>
          <p:nvPr/>
        </p:nvSpPr>
        <p:spPr>
          <a:xfrm flipH="1">
            <a:off x="958691" y="2772102"/>
            <a:ext cx="805160" cy="338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N" sz="1600" dirty="0"/>
              <a:t>Health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3E290D2-D021-43C0-8D70-5B413A09E662}"/>
              </a:ext>
            </a:extLst>
          </p:cNvPr>
          <p:cNvSpPr txBox="1"/>
          <p:nvPr/>
        </p:nvSpPr>
        <p:spPr>
          <a:xfrm flipH="1">
            <a:off x="633435" y="6111478"/>
            <a:ext cx="2324918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N" sz="1600" dirty="0"/>
              <a:t>Special Social Infrastructure &amp; Tourism 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4272FE5-382F-421A-B02C-53E265E89A9B}"/>
              </a:ext>
            </a:extLst>
          </p:cNvPr>
          <p:cNvSpPr txBox="1"/>
          <p:nvPr/>
        </p:nvSpPr>
        <p:spPr>
          <a:xfrm flipH="1">
            <a:off x="3702148" y="6108883"/>
            <a:ext cx="1994218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N" sz="1600" dirty="0"/>
              <a:t>Street Lights &amp; Renewable Energy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F1F2901-2E62-4B72-9303-46E24525932B}"/>
              </a:ext>
            </a:extLst>
          </p:cNvPr>
          <p:cNvSpPr txBox="1"/>
          <p:nvPr/>
        </p:nvSpPr>
        <p:spPr>
          <a:xfrm flipH="1">
            <a:off x="6241992" y="6113485"/>
            <a:ext cx="1415722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N" sz="1600" dirty="0"/>
              <a:t>Village Street with Drains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7C41AF3-5223-4E18-96B6-785CCBC456BD}"/>
              </a:ext>
            </a:extLst>
          </p:cNvPr>
          <p:cNvSpPr txBox="1"/>
          <p:nvPr/>
        </p:nvSpPr>
        <p:spPr>
          <a:xfrm flipH="1">
            <a:off x="10058204" y="2723200"/>
            <a:ext cx="1679735" cy="338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N" sz="1600" dirty="0"/>
              <a:t>Skill Development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2E0817C4-5B41-473F-88E5-7A60C819AA89}"/>
              </a:ext>
            </a:extLst>
          </p:cNvPr>
          <p:cNvSpPr txBox="1"/>
          <p:nvPr/>
        </p:nvSpPr>
        <p:spPr>
          <a:xfrm flipH="1">
            <a:off x="8265369" y="6129223"/>
            <a:ext cx="1137192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/>
          </a:lstStyle>
          <a:p>
            <a:r>
              <a:rPr lang="en-IN" sz="1600" dirty="0"/>
              <a:t>Digital Literacy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059EBC93-CA47-4311-8881-07C68E02D948}"/>
              </a:ext>
            </a:extLst>
          </p:cNvPr>
          <p:cNvSpPr txBox="1"/>
          <p:nvPr/>
        </p:nvSpPr>
        <p:spPr>
          <a:xfrm flipH="1">
            <a:off x="10060591" y="6111479"/>
            <a:ext cx="1439359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N" sz="1600" dirty="0"/>
              <a:t>Citizen Service Centre</a:t>
            </a:r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DB21707E-6F60-4FAD-8601-33B4EAEFFF9B}"/>
              </a:ext>
            </a:extLst>
          </p:cNvPr>
          <p:cNvCxnSpPr>
            <a:cxnSpLocks/>
            <a:stCxn id="39" idx="2"/>
            <a:endCxn id="107" idx="2"/>
          </p:cNvCxnSpPr>
          <p:nvPr/>
        </p:nvCxnSpPr>
        <p:spPr>
          <a:xfrm flipH="1" flipV="1">
            <a:off x="1421881" y="2205942"/>
            <a:ext cx="3501999" cy="13608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D03E10F0-6DBA-4938-9E40-568DFB8B3629}"/>
              </a:ext>
            </a:extLst>
          </p:cNvPr>
          <p:cNvCxnSpPr>
            <a:cxnSpLocks/>
            <a:stCxn id="39" idx="2"/>
            <a:endCxn id="108" idx="2"/>
          </p:cNvCxnSpPr>
          <p:nvPr/>
        </p:nvCxnSpPr>
        <p:spPr>
          <a:xfrm flipH="1" flipV="1">
            <a:off x="3549329" y="2073480"/>
            <a:ext cx="1374551" cy="14933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9C980734-4721-4AB2-BA19-1FE4876D7B3F}"/>
              </a:ext>
            </a:extLst>
          </p:cNvPr>
          <p:cNvCxnSpPr>
            <a:cxnSpLocks/>
            <a:stCxn id="39" idx="0"/>
            <a:endCxn id="110" idx="2"/>
          </p:cNvCxnSpPr>
          <p:nvPr/>
        </p:nvCxnSpPr>
        <p:spPr>
          <a:xfrm flipH="1" flipV="1">
            <a:off x="5915910" y="2127269"/>
            <a:ext cx="5080" cy="4424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5" name="Straight Arrow Connector 1024">
            <a:extLst>
              <a:ext uri="{FF2B5EF4-FFF2-40B4-BE49-F238E27FC236}">
                <a16:creationId xmlns:a16="http://schemas.microsoft.com/office/drawing/2014/main" id="{F010CD3D-B6BE-4A56-A12A-933F5ED05A83}"/>
              </a:ext>
            </a:extLst>
          </p:cNvPr>
          <p:cNvCxnSpPr>
            <a:cxnSpLocks/>
            <a:stCxn id="39" idx="6"/>
            <a:endCxn id="109" idx="2"/>
          </p:cNvCxnSpPr>
          <p:nvPr/>
        </p:nvCxnSpPr>
        <p:spPr>
          <a:xfrm flipV="1">
            <a:off x="6918099" y="2116513"/>
            <a:ext cx="1382688" cy="14503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0" name="Straight Arrow Connector 1029">
            <a:extLst>
              <a:ext uri="{FF2B5EF4-FFF2-40B4-BE49-F238E27FC236}">
                <a16:creationId xmlns:a16="http://schemas.microsoft.com/office/drawing/2014/main" id="{881123FE-1E12-4306-AD80-C666EF115A9D}"/>
              </a:ext>
            </a:extLst>
          </p:cNvPr>
          <p:cNvCxnSpPr>
            <a:stCxn id="39" idx="6"/>
            <a:endCxn id="38" idx="2"/>
          </p:cNvCxnSpPr>
          <p:nvPr/>
        </p:nvCxnSpPr>
        <p:spPr>
          <a:xfrm flipV="1">
            <a:off x="6918099" y="2150105"/>
            <a:ext cx="4196703" cy="14167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2" name="Straight Arrow Connector 1031">
            <a:extLst>
              <a:ext uri="{FF2B5EF4-FFF2-40B4-BE49-F238E27FC236}">
                <a16:creationId xmlns:a16="http://schemas.microsoft.com/office/drawing/2014/main" id="{83861BD0-A80D-4A9A-84CB-CF7EA71C75D0}"/>
              </a:ext>
            </a:extLst>
          </p:cNvPr>
          <p:cNvCxnSpPr>
            <a:stCxn id="39" idx="6"/>
            <a:endCxn id="32" idx="1"/>
          </p:cNvCxnSpPr>
          <p:nvPr/>
        </p:nvCxnSpPr>
        <p:spPr>
          <a:xfrm>
            <a:off x="6918099" y="3566832"/>
            <a:ext cx="3557138" cy="2073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4" name="Straight Arrow Connector 1033">
            <a:extLst>
              <a:ext uri="{FF2B5EF4-FFF2-40B4-BE49-F238E27FC236}">
                <a16:creationId xmlns:a16="http://schemas.microsoft.com/office/drawing/2014/main" id="{3E71133A-E85F-4288-A229-E28722D14701}"/>
              </a:ext>
            </a:extLst>
          </p:cNvPr>
          <p:cNvCxnSpPr>
            <a:stCxn id="39" idx="6"/>
            <a:endCxn id="28" idx="0"/>
          </p:cNvCxnSpPr>
          <p:nvPr/>
        </p:nvCxnSpPr>
        <p:spPr>
          <a:xfrm>
            <a:off x="6918099" y="3566832"/>
            <a:ext cx="3935270" cy="14109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6" name="Straight Arrow Connector 1035">
            <a:extLst>
              <a:ext uri="{FF2B5EF4-FFF2-40B4-BE49-F238E27FC236}">
                <a16:creationId xmlns:a16="http://schemas.microsoft.com/office/drawing/2014/main" id="{8CAF8672-9722-4F4E-8D9C-3D9F9901E2DF}"/>
              </a:ext>
            </a:extLst>
          </p:cNvPr>
          <p:cNvCxnSpPr>
            <a:cxnSpLocks/>
            <a:stCxn id="39" idx="6"/>
            <a:endCxn id="30" idx="0"/>
          </p:cNvCxnSpPr>
          <p:nvPr/>
        </p:nvCxnSpPr>
        <p:spPr>
          <a:xfrm>
            <a:off x="6918099" y="3566832"/>
            <a:ext cx="1920376" cy="15103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8" name="Straight Arrow Connector 1037">
            <a:extLst>
              <a:ext uri="{FF2B5EF4-FFF2-40B4-BE49-F238E27FC236}">
                <a16:creationId xmlns:a16="http://schemas.microsoft.com/office/drawing/2014/main" id="{48068A97-554A-4145-92E0-DDA28F0A5BCB}"/>
              </a:ext>
            </a:extLst>
          </p:cNvPr>
          <p:cNvCxnSpPr>
            <a:cxnSpLocks/>
            <a:stCxn id="39" idx="6"/>
            <a:endCxn id="16" idx="0"/>
          </p:cNvCxnSpPr>
          <p:nvPr/>
        </p:nvCxnSpPr>
        <p:spPr>
          <a:xfrm>
            <a:off x="6918099" y="3566832"/>
            <a:ext cx="31755" cy="14482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0" name="Straight Arrow Connector 1039">
            <a:extLst>
              <a:ext uri="{FF2B5EF4-FFF2-40B4-BE49-F238E27FC236}">
                <a16:creationId xmlns:a16="http://schemas.microsoft.com/office/drawing/2014/main" id="{DABC8277-A926-40E0-B9B3-9186DFCA0945}"/>
              </a:ext>
            </a:extLst>
          </p:cNvPr>
          <p:cNvCxnSpPr>
            <a:cxnSpLocks/>
            <a:stCxn id="39" idx="2"/>
            <a:endCxn id="22" idx="0"/>
          </p:cNvCxnSpPr>
          <p:nvPr/>
        </p:nvCxnSpPr>
        <p:spPr>
          <a:xfrm flipH="1">
            <a:off x="4799210" y="3566832"/>
            <a:ext cx="124670" cy="14616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2" name="Straight Arrow Connector 1041">
            <a:extLst>
              <a:ext uri="{FF2B5EF4-FFF2-40B4-BE49-F238E27FC236}">
                <a16:creationId xmlns:a16="http://schemas.microsoft.com/office/drawing/2014/main" id="{E1A482D8-943A-4DF8-816B-D6A8711DBD12}"/>
              </a:ext>
            </a:extLst>
          </p:cNvPr>
          <p:cNvCxnSpPr>
            <a:stCxn id="39" idx="2"/>
            <a:endCxn id="14" idx="3"/>
          </p:cNvCxnSpPr>
          <p:nvPr/>
        </p:nvCxnSpPr>
        <p:spPr>
          <a:xfrm flipH="1">
            <a:off x="1886232" y="3566832"/>
            <a:ext cx="3037648" cy="1591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4" name="Straight Arrow Connector 1043">
            <a:extLst>
              <a:ext uri="{FF2B5EF4-FFF2-40B4-BE49-F238E27FC236}">
                <a16:creationId xmlns:a16="http://schemas.microsoft.com/office/drawing/2014/main" id="{204F5EC4-291C-4D8A-9A95-C7C7818F2940}"/>
              </a:ext>
            </a:extLst>
          </p:cNvPr>
          <p:cNvCxnSpPr>
            <a:stCxn id="39" idx="2"/>
            <a:endCxn id="5" idx="0"/>
          </p:cNvCxnSpPr>
          <p:nvPr/>
        </p:nvCxnSpPr>
        <p:spPr>
          <a:xfrm flipH="1">
            <a:off x="2548593" y="3566832"/>
            <a:ext cx="2375287" cy="14987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7" name="Picture 106">
            <a:extLst>
              <a:ext uri="{FF2B5EF4-FFF2-40B4-BE49-F238E27FC236}">
                <a16:creationId xmlns:a16="http://schemas.microsoft.com/office/drawing/2014/main" id="{CEAFA8AD-3EC7-4EAA-9B61-FB66CECF5743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97" y="1090374"/>
            <a:ext cx="1115568" cy="1115568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id="{449CFA74-1272-4FC4-A6BF-5C39421BBEEA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4539" y="1125232"/>
            <a:ext cx="969579" cy="948248"/>
          </a:xfrm>
          <a:prstGeom prst="rect">
            <a:avLst/>
          </a:prstGeom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id="{A99EC9D5-5597-4026-A59F-A7462603BC62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115" y="1063169"/>
            <a:ext cx="1053344" cy="1053344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48CE8820-7371-4AFF-A9C6-F4BE66EE883A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131" y="1063712"/>
            <a:ext cx="1063557" cy="1063557"/>
          </a:xfrm>
          <a:prstGeom prst="rect">
            <a:avLst/>
          </a:prstGeom>
        </p:spPr>
      </p:pic>
      <p:sp>
        <p:nvSpPr>
          <p:cNvPr id="113" name="TextBox 112">
            <a:extLst>
              <a:ext uri="{FF2B5EF4-FFF2-40B4-BE49-F238E27FC236}">
                <a16:creationId xmlns:a16="http://schemas.microsoft.com/office/drawing/2014/main" id="{7EC969EA-7EF9-4CBD-A8E6-21712BF76781}"/>
              </a:ext>
            </a:extLst>
          </p:cNvPr>
          <p:cNvSpPr txBox="1"/>
          <p:nvPr/>
        </p:nvSpPr>
        <p:spPr>
          <a:xfrm flipH="1">
            <a:off x="2666433" y="675964"/>
            <a:ext cx="1791144" cy="338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IN" sz="1600" dirty="0"/>
              <a:t>24x7 Water Supply</a:t>
            </a:r>
          </a:p>
        </p:txBody>
      </p:sp>
      <p:sp>
        <p:nvSpPr>
          <p:cNvPr id="1077" name="TextBox 1076">
            <a:extLst>
              <a:ext uri="{FF2B5EF4-FFF2-40B4-BE49-F238E27FC236}">
                <a16:creationId xmlns:a16="http://schemas.microsoft.com/office/drawing/2014/main" id="{66D41473-AF39-4136-8E3B-01CE3777BD11}"/>
              </a:ext>
            </a:extLst>
          </p:cNvPr>
          <p:cNvSpPr txBox="1"/>
          <p:nvPr/>
        </p:nvSpPr>
        <p:spPr>
          <a:xfrm>
            <a:off x="3973884" y="2116513"/>
            <a:ext cx="769765" cy="33855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IN" sz="1600" b="1" dirty="0">
                <a:latin typeface="AAKajol" pitchFamily="18" charset="0"/>
              </a:rPr>
              <a:t>4.15 </a:t>
            </a:r>
            <a:r>
              <a:rPr lang="en-IN" sz="1600" b="1" dirty="0" err="1">
                <a:latin typeface="AAKajol" pitchFamily="18" charset="0"/>
              </a:rPr>
              <a:t>cr</a:t>
            </a:r>
            <a:endParaRPr lang="en-IN" sz="1600" b="1" dirty="0">
              <a:latin typeface="AAKajol" pitchFamily="18" charset="0"/>
            </a:endParaRP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D84BED00-8D4D-47B4-8C01-EDBAEC7FEBC0}"/>
              </a:ext>
            </a:extLst>
          </p:cNvPr>
          <p:cNvSpPr txBox="1"/>
          <p:nvPr/>
        </p:nvSpPr>
        <p:spPr>
          <a:xfrm>
            <a:off x="9273288" y="2189376"/>
            <a:ext cx="654346" cy="33855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IN" sz="1600" b="1" dirty="0">
                <a:latin typeface="AAKajol" pitchFamily="18" charset="0"/>
              </a:rPr>
              <a:t>1.5 </a:t>
            </a:r>
            <a:r>
              <a:rPr lang="en-IN" sz="1600" b="1" dirty="0" err="1">
                <a:latin typeface="AAKajol" pitchFamily="18" charset="0"/>
              </a:rPr>
              <a:t>cr</a:t>
            </a:r>
            <a:endParaRPr lang="en-IN" sz="1600" b="1" dirty="0">
              <a:latin typeface="AAKajol" pitchFamily="18" charset="0"/>
            </a:endParaRP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F91F1A6B-5B99-4847-89F8-CAF714CE6D0B}"/>
              </a:ext>
            </a:extLst>
          </p:cNvPr>
          <p:cNvSpPr txBox="1"/>
          <p:nvPr/>
        </p:nvSpPr>
        <p:spPr>
          <a:xfrm>
            <a:off x="8702361" y="4618828"/>
            <a:ext cx="807399" cy="33855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IN" sz="1600" b="1" dirty="0">
                <a:latin typeface="AAKajol" pitchFamily="18" charset="0"/>
              </a:rPr>
              <a:t>0.68 </a:t>
            </a:r>
            <a:r>
              <a:rPr lang="en-IN" sz="1600" b="1" dirty="0" err="1">
                <a:latin typeface="AAKajol" pitchFamily="18" charset="0"/>
              </a:rPr>
              <a:t>cr</a:t>
            </a:r>
            <a:endParaRPr lang="en-IN" sz="1600" b="1" dirty="0">
              <a:latin typeface="AAKajol" pitchFamily="18" charset="0"/>
            </a:endParaRP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3E872BB6-8963-4C52-8DA3-A6C46F7C5C07}"/>
              </a:ext>
            </a:extLst>
          </p:cNvPr>
          <p:cNvSpPr txBox="1"/>
          <p:nvPr/>
        </p:nvSpPr>
        <p:spPr>
          <a:xfrm>
            <a:off x="7015164" y="4583688"/>
            <a:ext cx="654346" cy="33855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IN" sz="1600" b="1" dirty="0">
                <a:latin typeface="AAKajol" pitchFamily="18" charset="0"/>
              </a:rPr>
              <a:t>3.2 </a:t>
            </a:r>
            <a:r>
              <a:rPr lang="en-IN" sz="1600" b="1" dirty="0" err="1">
                <a:latin typeface="AAKajol" pitchFamily="18" charset="0"/>
              </a:rPr>
              <a:t>cr</a:t>
            </a:r>
            <a:endParaRPr lang="en-IN" sz="1600" b="1" dirty="0">
              <a:latin typeface="AAKajol" pitchFamily="18" charset="0"/>
            </a:endParaRP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644F6CB1-C89D-4DC6-8C31-A6EE1EA93C41}"/>
              </a:ext>
            </a:extLst>
          </p:cNvPr>
          <p:cNvSpPr txBox="1"/>
          <p:nvPr/>
        </p:nvSpPr>
        <p:spPr>
          <a:xfrm>
            <a:off x="7266013" y="2068136"/>
            <a:ext cx="758541" cy="33855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IN" sz="1600" b="1" dirty="0">
                <a:latin typeface="AAKajol" pitchFamily="18" charset="0"/>
              </a:rPr>
              <a:t>0.77 </a:t>
            </a:r>
            <a:r>
              <a:rPr lang="en-IN" sz="1600" b="1" dirty="0" err="1">
                <a:latin typeface="AAKajol" pitchFamily="18" charset="0"/>
              </a:rPr>
              <a:t>cr</a:t>
            </a:r>
            <a:endParaRPr lang="en-IN" sz="1600" b="1" dirty="0">
              <a:latin typeface="AAKajol" pitchFamily="18" charset="0"/>
            </a:endParaRP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178E510A-2122-4A99-809B-F6F06E923C83}"/>
              </a:ext>
            </a:extLst>
          </p:cNvPr>
          <p:cNvSpPr txBox="1"/>
          <p:nvPr/>
        </p:nvSpPr>
        <p:spPr>
          <a:xfrm>
            <a:off x="9652635" y="3369963"/>
            <a:ext cx="654346" cy="33855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IN" sz="1600" b="1" dirty="0">
                <a:latin typeface="AAKajol" pitchFamily="18" charset="0"/>
              </a:rPr>
              <a:t>1.5 </a:t>
            </a:r>
            <a:r>
              <a:rPr lang="en-IN" sz="1600" b="1" dirty="0" err="1">
                <a:latin typeface="AAKajol" pitchFamily="18" charset="0"/>
              </a:rPr>
              <a:t>cr</a:t>
            </a:r>
            <a:endParaRPr lang="en-IN" sz="1600" b="1" dirty="0">
              <a:latin typeface="AAKajol" pitchFamily="18" charset="0"/>
            </a:endParaRP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5BE89B72-0CB5-435B-B60C-272AEC9E456C}"/>
              </a:ext>
            </a:extLst>
          </p:cNvPr>
          <p:cNvSpPr txBox="1"/>
          <p:nvPr/>
        </p:nvSpPr>
        <p:spPr>
          <a:xfrm>
            <a:off x="4912820" y="4683426"/>
            <a:ext cx="654346" cy="33855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IN" sz="1600" b="1" dirty="0">
                <a:latin typeface="AAKajol" pitchFamily="18" charset="0"/>
              </a:rPr>
              <a:t>2.3 </a:t>
            </a:r>
            <a:r>
              <a:rPr lang="en-IN" sz="1600" b="1" dirty="0" err="1">
                <a:latin typeface="AAKajol" pitchFamily="18" charset="0"/>
              </a:rPr>
              <a:t>cr</a:t>
            </a:r>
            <a:endParaRPr lang="en-IN" sz="1600" b="1" dirty="0">
              <a:latin typeface="AAKajol" pitchFamily="18" charset="0"/>
            </a:endParaRP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EF6DA92A-A5A7-43FF-9352-6D90A796E13E}"/>
              </a:ext>
            </a:extLst>
          </p:cNvPr>
          <p:cNvSpPr txBox="1"/>
          <p:nvPr/>
        </p:nvSpPr>
        <p:spPr>
          <a:xfrm>
            <a:off x="5975110" y="2167971"/>
            <a:ext cx="758541" cy="33855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IN" sz="1600" b="1" dirty="0">
                <a:latin typeface="AAKajol" pitchFamily="18" charset="0"/>
              </a:rPr>
              <a:t>9.55 </a:t>
            </a:r>
            <a:r>
              <a:rPr lang="en-IN" sz="1600" b="1" dirty="0" err="1">
                <a:latin typeface="AAKajol" pitchFamily="18" charset="0"/>
              </a:rPr>
              <a:t>cr</a:t>
            </a:r>
            <a:endParaRPr lang="en-IN" sz="1600" b="1" dirty="0">
              <a:latin typeface="AAKajol" pitchFamily="18" charset="0"/>
            </a:endParaRP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B465A3EE-F3CF-4315-B679-A193C96F8DA1}"/>
              </a:ext>
            </a:extLst>
          </p:cNvPr>
          <p:cNvSpPr txBox="1"/>
          <p:nvPr/>
        </p:nvSpPr>
        <p:spPr>
          <a:xfrm>
            <a:off x="1954733" y="2028188"/>
            <a:ext cx="654346" cy="33855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IN" sz="1600" b="1" dirty="0">
                <a:latin typeface="AAKajol" pitchFamily="18" charset="0"/>
              </a:rPr>
              <a:t>2.8 </a:t>
            </a:r>
            <a:r>
              <a:rPr lang="en-IN" sz="1600" b="1" dirty="0" err="1">
                <a:latin typeface="AAKajol" pitchFamily="18" charset="0"/>
              </a:rPr>
              <a:t>cr</a:t>
            </a:r>
            <a:endParaRPr lang="en-IN" sz="1600" b="1" dirty="0">
              <a:latin typeface="AAKajol" pitchFamily="18" charset="0"/>
            </a:endParaRP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60566546-A3E6-40E7-BA4B-1DD7C9A2FD4E}"/>
              </a:ext>
            </a:extLst>
          </p:cNvPr>
          <p:cNvSpPr txBox="1"/>
          <p:nvPr/>
        </p:nvSpPr>
        <p:spPr>
          <a:xfrm>
            <a:off x="1966139" y="3278386"/>
            <a:ext cx="758541" cy="33855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IN" sz="1600" b="1" dirty="0">
                <a:latin typeface="AAKajol" pitchFamily="18" charset="0"/>
              </a:rPr>
              <a:t>0.44 </a:t>
            </a:r>
            <a:r>
              <a:rPr lang="en-IN" sz="1600" b="1" dirty="0" err="1">
                <a:latin typeface="AAKajol" pitchFamily="18" charset="0"/>
              </a:rPr>
              <a:t>cr</a:t>
            </a:r>
            <a:endParaRPr lang="en-IN" sz="1600" b="1" dirty="0">
              <a:latin typeface="AAKajol" pitchFamily="18" charset="0"/>
            </a:endParaRP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F45ED1BA-376D-41A5-B189-0964995A5988}"/>
              </a:ext>
            </a:extLst>
          </p:cNvPr>
          <p:cNvSpPr txBox="1"/>
          <p:nvPr/>
        </p:nvSpPr>
        <p:spPr>
          <a:xfrm>
            <a:off x="1642612" y="4689887"/>
            <a:ext cx="758541" cy="33855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IN" sz="1600" b="1" dirty="0">
                <a:latin typeface="AAKajol" pitchFamily="18" charset="0"/>
              </a:rPr>
              <a:t>2.88 </a:t>
            </a:r>
            <a:r>
              <a:rPr lang="en-IN" sz="1600" b="1" dirty="0" err="1">
                <a:latin typeface="AAKajol" pitchFamily="18" charset="0"/>
              </a:rPr>
              <a:t>cr</a:t>
            </a:r>
            <a:endParaRPr lang="en-IN" sz="1600" b="1" dirty="0">
              <a:latin typeface="AAKajol" pitchFamily="18" charset="0"/>
            </a:endParaRP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D8C8ADD7-70B4-4601-9D53-0EEB4D99DD7C}"/>
              </a:ext>
            </a:extLst>
          </p:cNvPr>
          <p:cNvSpPr txBox="1"/>
          <p:nvPr/>
        </p:nvSpPr>
        <p:spPr>
          <a:xfrm>
            <a:off x="10526826" y="4465388"/>
            <a:ext cx="654346" cy="33855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IN" sz="1600" b="1" dirty="0">
                <a:latin typeface="AAKajol" pitchFamily="18" charset="0"/>
              </a:rPr>
              <a:t>0.3 </a:t>
            </a:r>
            <a:r>
              <a:rPr lang="en-IN" sz="1600" b="1" dirty="0" err="1">
                <a:latin typeface="AAKajol" pitchFamily="18" charset="0"/>
              </a:rPr>
              <a:t>cr</a:t>
            </a:r>
            <a:endParaRPr lang="en-IN" sz="1600" b="1" dirty="0">
              <a:latin typeface="AAKajol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40693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44284" y="669073"/>
            <a:ext cx="48619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dirty="0" smtClean="0"/>
              <a:t>PROBLEM SHARING OF SIMROL CLUSTER</a:t>
            </a:r>
            <a:endParaRPr lang="en-US" dirty="0"/>
          </a:p>
        </p:txBody>
      </p:sp>
      <p:pic>
        <p:nvPicPr>
          <p:cNvPr id="4" name="Problem video of Simrol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32000" y="1228802"/>
            <a:ext cx="8128000" cy="447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833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952B99-2EC1-416C-B91A-6B41447F4554}"/>
              </a:ext>
            </a:extLst>
          </p:cNvPr>
          <p:cNvSpPr txBox="1">
            <a:spLocks/>
          </p:cNvSpPr>
          <p:nvPr/>
        </p:nvSpPr>
        <p:spPr>
          <a:xfrm>
            <a:off x="290477" y="43032"/>
            <a:ext cx="5195924" cy="53788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/>
              <a:t>Physical &amp; Financial Progress</a:t>
            </a:r>
            <a:endParaRPr lang="en-IN" sz="2800" b="1" dirty="0"/>
          </a:p>
        </p:txBody>
      </p:sp>
      <p:graphicFrame>
        <p:nvGraphicFramePr>
          <p:cNvPr id="6" name="Content Placeholder 4">
            <a:extLst>
              <a:ext uri="{FF2B5EF4-FFF2-40B4-BE49-F238E27FC236}">
                <a16:creationId xmlns:a16="http://schemas.microsoft.com/office/drawing/2014/main" id="{DD0E20AB-E2DA-4388-8685-F6401008D61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67618710"/>
              </p:ext>
            </p:extLst>
          </p:nvPr>
        </p:nvGraphicFramePr>
        <p:xfrm>
          <a:off x="421789" y="692202"/>
          <a:ext cx="11348421" cy="60420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39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685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059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069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COMPONENTS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ACTIVITIES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WORKS ON GROUND (IN LAKH)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051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</a:rPr>
                        <a:t>Upgradation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</a:rPr>
                        <a:t> of Schools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Boundary wall -10,</a:t>
                      </a:r>
                      <a:r>
                        <a:rPr lang="en-US" sz="1600" b="0" i="0" u="none" strike="noStrike" baseline="0" dirty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Internal Electrification – 3, Smart,</a:t>
                      </a:r>
                      <a:r>
                        <a:rPr lang="en-US" sz="1600" b="0" i="0" u="none" strike="noStrike" baseline="0" dirty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Class: 5 ,</a:t>
                      </a:r>
                      <a:r>
                        <a:rPr lang="en-US" sz="1600" b="0" i="0" u="none" strike="noStrike" baseline="0" dirty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School Building with Shade - 2 ,School,</a:t>
                      </a:r>
                      <a:r>
                        <a:rPr lang="en-US" sz="1600" b="0" i="0" u="none" strike="noStrike" baseline="0" dirty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Building – 2, Extra room: 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248.79</a:t>
                      </a:r>
                      <a:b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</a:b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216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</a:rPr>
                        <a:t>Special Social Infrastructure &amp; Tourism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Community Hall- 6,</a:t>
                      </a:r>
                      <a:r>
                        <a:rPr lang="en-US" sz="1600" b="0" i="0" u="none" strike="noStrike" baseline="0" dirty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Aanganwadi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Boundary wall- 1,</a:t>
                      </a:r>
                      <a:r>
                        <a:rPr lang="en-US" sz="1600" b="0" i="0" u="none" strike="noStrike" baseline="0" dirty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Playground - 1</a:t>
                      </a:r>
                      <a:b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</a:b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110.25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088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</a:rPr>
                        <a:t>24x7 Drinking water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OHT : 6,</a:t>
                      </a:r>
                      <a:r>
                        <a:rPr lang="en-US" sz="1600" b="0" i="0" u="none" strike="noStrike" baseline="0" dirty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ESR : 1,</a:t>
                      </a:r>
                      <a:r>
                        <a:rPr lang="en-US" sz="1600" b="0" i="0" u="none" strike="noStrike" baseline="0" dirty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Sumpwell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: 6,</a:t>
                      </a:r>
                      <a:r>
                        <a:rPr lang="en-US" sz="1600" b="0" i="0" u="none" strike="noStrike" baseline="0" dirty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Electric connection : 7 ,</a:t>
                      </a:r>
                      <a:r>
                        <a:rPr lang="en-US" sz="1600" b="0" i="0" u="none" strike="noStrike" baseline="0" dirty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Tubewell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: 7,</a:t>
                      </a:r>
                      <a:r>
                        <a:rPr lang="en-US" sz="1600" b="0" i="0" u="none" strike="noStrike" baseline="0" dirty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Submersible motor pump : 7 ,</a:t>
                      </a:r>
                      <a:r>
                        <a:rPr lang="en-US" sz="1600" b="0" i="0" u="none" strike="noStrike" baseline="0" dirty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Pump,</a:t>
                      </a:r>
                      <a:r>
                        <a:rPr lang="en-US" sz="1600" b="0" i="0" u="none" strike="noStrike" baseline="0" dirty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House : 7 ,</a:t>
                      </a:r>
                      <a:r>
                        <a:rPr lang="en-US" sz="1600" b="0" i="0" u="none" strike="noStrike" baseline="0" dirty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HH coverage : 1285 HH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 400.91</a:t>
                      </a:r>
                      <a:b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</a:b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01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</a:rPr>
                        <a:t>Public Transport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Bus Shelters: 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 8.04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585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</a:rPr>
                        <a:t>Health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Waiting Hall with toilets -1, Boundary Wall -1,Paver Blocks -1,</a:t>
                      </a:r>
                      <a:r>
                        <a:rPr lang="en-US" sz="1600" b="0" i="0" u="none" strike="noStrike" baseline="0" dirty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Rain Water Harvesting -1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 26.76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483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</a:rPr>
                        <a:t>CC Roads with drains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CC roads with drains: 14 roads ,Total Length: 6.3 km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300.16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01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</a:rPr>
                        <a:t>Village street light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Street Light in 9 Villages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22.29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2574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</a:rPr>
                        <a:t>Agriculture processing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Horticulture Grading Center,</a:t>
                      </a:r>
                      <a:r>
                        <a:rPr lang="en-US" sz="1600" b="0" i="0" u="none" strike="noStrike" baseline="0" dirty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Potato &amp; Onion Processing &amp; Packaging Unit ,</a:t>
                      </a:r>
                      <a:r>
                        <a:rPr lang="en-US" sz="1600" b="0" i="0" u="none" strike="noStrike" baseline="0" dirty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Milk Processing &amp; Packaging Unit,</a:t>
                      </a:r>
                      <a:r>
                        <a:rPr lang="en-US" sz="1600" b="0" i="0" u="none" strike="noStrike" baseline="0" dirty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Warehouse/ </a:t>
                      </a: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Godown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/ Silos,</a:t>
                      </a:r>
                      <a:r>
                        <a:rPr lang="en-US" sz="1600" b="0" i="0" u="none" strike="noStrike" baseline="0" dirty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Procurement house for perishable item,</a:t>
                      </a:r>
                      <a:r>
                        <a:rPr lang="en-US" sz="1600" b="0" i="0" u="none" strike="noStrike" baseline="0" dirty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Stop Dams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102.01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01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</a:rPr>
                        <a:t>Citizen Service Centre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Common Service Center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0.00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601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</a:rPr>
                        <a:t>Skill Development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Multi purpose Training Hall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0.00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601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</a:rPr>
                        <a:t>Digital Literacy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dirty="0">
                          <a:solidFill>
                            <a:srgbClr val="000000"/>
                          </a:solidFill>
                          <a:latin typeface="Arial"/>
                        </a:rPr>
                        <a:t>Establishment of Mobile Facilitation Center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0.00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51051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</a:rPr>
                        <a:t>SLWM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Solid waste management,</a:t>
                      </a:r>
                    </a:p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Liquid Waste Management 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0.00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6014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Total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1219.21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685712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952B99-2EC1-416C-B91A-6B41447F4554}"/>
              </a:ext>
            </a:extLst>
          </p:cNvPr>
          <p:cNvSpPr txBox="1">
            <a:spLocks/>
          </p:cNvSpPr>
          <p:nvPr/>
        </p:nvSpPr>
        <p:spPr>
          <a:xfrm>
            <a:off x="290477" y="53790"/>
            <a:ext cx="8433976" cy="53788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/>
              <a:t>Outcomes Achieved Based on ICAP’s Vision/Gap</a:t>
            </a:r>
            <a:endParaRPr lang="en-IN" sz="2800" b="1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4CAFA5F-B940-4908-8EDC-94D21B8FC9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3041622"/>
              </p:ext>
            </p:extLst>
          </p:nvPr>
        </p:nvGraphicFramePr>
        <p:xfrm>
          <a:off x="494851" y="719666"/>
          <a:ext cx="11295528" cy="59931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14109">
                  <a:extLst>
                    <a:ext uri="{9D8B030D-6E8A-4147-A177-3AD203B41FA5}">
                      <a16:colId xmlns:a16="http://schemas.microsoft.com/office/drawing/2014/main" val="406736538"/>
                    </a:ext>
                  </a:extLst>
                </a:gridCol>
                <a:gridCol w="4238513">
                  <a:extLst>
                    <a:ext uri="{9D8B030D-6E8A-4147-A177-3AD203B41FA5}">
                      <a16:colId xmlns:a16="http://schemas.microsoft.com/office/drawing/2014/main" val="2574957952"/>
                    </a:ext>
                  </a:extLst>
                </a:gridCol>
                <a:gridCol w="4442906">
                  <a:extLst>
                    <a:ext uri="{9D8B030D-6E8A-4147-A177-3AD203B41FA5}">
                      <a16:colId xmlns:a16="http://schemas.microsoft.com/office/drawing/2014/main" val="1478267304"/>
                    </a:ext>
                  </a:extLst>
                </a:gridCol>
              </a:tblGrid>
              <a:tr h="445092"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Component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ICAP Vision/ Gap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Outcomes Achieved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8362885"/>
                  </a:ext>
                </a:extLst>
              </a:tr>
              <a:tr h="953775"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Upgradation of Schools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Infrastructural development through Boundary Walls, Playgrounds, Dining Hall, Extra Classrooms, Digital Classroom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Construction of Boundary Wall in all schools, Smart Class with Course content, extra rooms, new building, playground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7218682"/>
                  </a:ext>
                </a:extLst>
              </a:tr>
              <a:tr h="9537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Special Social Infrastructure &amp; Tourism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Community Halls, Eco-tourism center, Land Development, Access road, Landscaping and</a:t>
                      </a:r>
                    </a:p>
                    <a:p>
                      <a:r>
                        <a:rPr lang="en-US" dirty="0"/>
                        <a:t>Beautification, Services.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Construction of 6 Community halls with shops, Anganwadi Boundary wall, playground </a:t>
                      </a:r>
                      <a:r>
                        <a:rPr lang="en-IN" dirty="0" smtClean="0"/>
                        <a:t>.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6477899"/>
                  </a:ext>
                </a:extLst>
              </a:tr>
              <a:tr h="66764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24x7 Drinking water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Infrastructure provision : OHTs, Pumping Facility, Piped water supply and Tube Wells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Piped water supply covering 100% households in 7/10 Villages.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5418972"/>
                  </a:ext>
                </a:extLst>
              </a:tr>
              <a:tr h="66764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Public Transport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Bus Stand and Bus Shelter for every village.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Construction of 2 bus shelter as per feasibility.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3215997"/>
                  </a:ext>
                </a:extLst>
              </a:tr>
              <a:tr h="66764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Health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Up gradation of existing Primary and Sub Health Centre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Construction of Boundary wall, Patient Waiting Hall and RWH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9210575"/>
                  </a:ext>
                </a:extLst>
              </a:tr>
              <a:tr h="66764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CC Roads with drains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Conversion of gravel roads within villages to CC roads with storm water drains.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Construction of 14 Km CC road with drains in all 10 villages unaided by any scheme/grant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0214708"/>
                  </a:ext>
                </a:extLst>
              </a:tr>
              <a:tr h="96989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Agriculture processing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r>
                        <a:rPr lang="en-IN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Stop Dams, Water Recharging, Siphoning of seasonal river, </a:t>
                      </a:r>
                      <a:r>
                        <a:rPr lang="en-IN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Horticulture , Floriculture</a:t>
                      </a:r>
                    </a:p>
                    <a:p>
                      <a:r>
                        <a:rPr lang="en-IN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and </a:t>
                      </a:r>
                      <a:r>
                        <a:rPr lang="en-IN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Milk Processing </a:t>
                      </a:r>
                      <a:r>
                        <a:rPr lang="en-IN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Units.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Construction of Stop Dams, Ground water recharge shafts, revival of </a:t>
                      </a:r>
                      <a:r>
                        <a:rPr lang="en-IN" dirty="0" err="1"/>
                        <a:t>Kanad</a:t>
                      </a:r>
                      <a:r>
                        <a:rPr lang="en-IN" dirty="0"/>
                        <a:t> River.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35977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44556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" name="Table 25">
            <a:extLst>
              <a:ext uri="{FF2B5EF4-FFF2-40B4-BE49-F238E27FC236}">
                <a16:creationId xmlns:a16="http://schemas.microsoft.com/office/drawing/2014/main" id="{A19ED395-41CE-4D96-B6B7-FD1E11187D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111305"/>
              </p:ext>
            </p:extLst>
          </p:nvPr>
        </p:nvGraphicFramePr>
        <p:xfrm>
          <a:off x="495878" y="1021976"/>
          <a:ext cx="3968547" cy="548639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08275">
                  <a:extLst>
                    <a:ext uri="{9D8B030D-6E8A-4147-A177-3AD203B41FA5}">
                      <a16:colId xmlns:a16="http://schemas.microsoft.com/office/drawing/2014/main" val="85153653"/>
                    </a:ext>
                  </a:extLst>
                </a:gridCol>
                <a:gridCol w="10602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12449"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 of Villages taken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1" u="none" strike="noStrike" dirty="0">
                          <a:effectLst/>
                        </a:rPr>
                        <a:t>7/10</a:t>
                      </a:r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5979157"/>
                  </a:ext>
                </a:extLst>
              </a:tr>
              <a:tr h="529530">
                <a:tc>
                  <a:txBody>
                    <a:bodyPr/>
                    <a:lstStyle/>
                    <a:p>
                      <a:pPr algn="ctr" fontAlgn="t"/>
                      <a:r>
                        <a:rPr lang="en-IN" sz="1800" b="1" u="none" strike="noStrike" dirty="0">
                          <a:effectLst/>
                        </a:rPr>
                        <a:t>No. of HH covered</a:t>
                      </a:r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1284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8228522"/>
                  </a:ext>
                </a:extLst>
              </a:tr>
              <a:tr h="495367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IN" sz="1800" b="1" u="none" strike="noStrike" dirty="0">
                          <a:effectLst/>
                        </a:rPr>
                        <a:t>Activities taken</a:t>
                      </a:r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491093"/>
                  </a:ext>
                </a:extLst>
              </a:tr>
              <a:tr h="495367"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0" u="none" strike="noStrike" dirty="0">
                          <a:effectLst/>
                        </a:rPr>
                        <a:t>Tube well, Narmada Linkage</a:t>
                      </a:r>
                      <a:endParaRPr lang="en-IN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0" u="none" strike="noStrike" dirty="0">
                          <a:effectLst/>
                        </a:rPr>
                        <a:t>12-</a:t>
                      </a:r>
                      <a:endParaRPr lang="en-IN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2755121"/>
                  </a:ext>
                </a:extLst>
              </a:tr>
              <a:tr h="49536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u="none" strike="noStrike" dirty="0">
                          <a:effectLst/>
                        </a:rPr>
                        <a:t>Total Pipeline (</a:t>
                      </a:r>
                      <a:r>
                        <a:rPr lang="en-US" sz="1800" b="0" u="none" strike="noStrike" dirty="0" err="1">
                          <a:effectLst/>
                        </a:rPr>
                        <a:t>rm</a:t>
                      </a:r>
                      <a:r>
                        <a:rPr lang="en-US" sz="1800" b="0" u="none" strike="noStrike" dirty="0">
                          <a:effectLst/>
                        </a:rPr>
                        <a:t>)</a:t>
                      </a:r>
                      <a:endParaRPr lang="en-IN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u="none" strike="noStrike" dirty="0">
                          <a:effectLst/>
                        </a:rPr>
                        <a:t>24400</a:t>
                      </a:r>
                      <a:endParaRPr lang="en-IN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4510624"/>
                  </a:ext>
                </a:extLst>
              </a:tr>
              <a:tr h="51244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u="none" strike="noStrike" dirty="0">
                          <a:effectLst/>
                        </a:rPr>
                        <a:t>OHTs</a:t>
                      </a:r>
                      <a:endParaRPr lang="en-IN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u="none" strike="noStrike">
                          <a:effectLst/>
                        </a:rPr>
                        <a:t>6</a:t>
                      </a:r>
                      <a:endParaRPr lang="en-IN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0039457"/>
                  </a:ext>
                </a:extLst>
              </a:tr>
              <a:tr h="51244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u="none" strike="noStrike" dirty="0">
                          <a:effectLst/>
                        </a:rPr>
                        <a:t>ESRs</a:t>
                      </a:r>
                      <a:endParaRPr lang="en-IN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en-IN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7754526"/>
                  </a:ext>
                </a:extLst>
              </a:tr>
              <a:tr h="51244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u="none" strike="noStrike" dirty="0">
                          <a:effectLst/>
                        </a:rPr>
                        <a:t>Total Capacity</a:t>
                      </a:r>
                      <a:endParaRPr lang="en-IN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u="none" strike="noStrike">
                          <a:effectLst/>
                        </a:rPr>
                        <a:t>375 KL </a:t>
                      </a:r>
                      <a:endParaRPr lang="en-IN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8861256"/>
                  </a:ext>
                </a:extLst>
              </a:tr>
              <a:tr h="512449"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Amount (</a:t>
                      </a:r>
                      <a:r>
                        <a:rPr lang="en-IN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Rs</a:t>
                      </a:r>
                      <a:r>
                        <a:rPr lang="en-IN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401 </a:t>
                      </a:r>
                      <a:r>
                        <a:rPr lang="en-IN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Lakh</a:t>
                      </a:r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8679726"/>
                  </a:ext>
                </a:extLst>
              </a:tr>
              <a:tr h="908520"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Physical</a:t>
                      </a:r>
                      <a:r>
                        <a:rPr lang="en-IN" sz="18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Status</a:t>
                      </a:r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Near Completion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7217320"/>
                  </a:ext>
                </a:extLst>
              </a:tr>
            </a:tbl>
          </a:graphicData>
        </a:graphic>
      </p:graphicFrame>
      <p:pic>
        <p:nvPicPr>
          <p:cNvPr id="27" name="Picture 26">
            <a:extLst>
              <a:ext uri="{FF2B5EF4-FFF2-40B4-BE49-F238E27FC236}">
                <a16:creationId xmlns:a16="http://schemas.microsoft.com/office/drawing/2014/main" id="{083B590C-B2DD-43A1-A5E3-4A7A398FCA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6244" y="1002315"/>
            <a:ext cx="6572923" cy="546302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4FEB224-7488-4C66-A70A-4A7A8A674E30}"/>
              </a:ext>
            </a:extLst>
          </p:cNvPr>
          <p:cNvSpPr txBox="1">
            <a:spLocks/>
          </p:cNvSpPr>
          <p:nvPr/>
        </p:nvSpPr>
        <p:spPr>
          <a:xfrm>
            <a:off x="290477" y="53790"/>
            <a:ext cx="8433976" cy="53788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/>
              <a:t>24x7 Piped Water Supply</a:t>
            </a:r>
            <a:endParaRPr lang="en-IN" sz="2800" b="1" dirty="0"/>
          </a:p>
        </p:txBody>
      </p:sp>
    </p:spTree>
    <p:extLst>
      <p:ext uri="{BB962C8B-B14F-4D97-AF65-F5344CB8AC3E}">
        <p14:creationId xmlns:p14="http://schemas.microsoft.com/office/powerpoint/2010/main" val="5952460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IND\Downloads\IMG-20190408-WA000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01407" y="710513"/>
            <a:ext cx="3790370" cy="5403624"/>
          </a:xfrm>
          <a:prstGeom prst="rect">
            <a:avLst/>
          </a:prstGeom>
          <a:noFill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BEC858A-8719-4040-8F07-505585DC8FB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43" b="5574"/>
          <a:stretch/>
        </p:blipFill>
        <p:spPr>
          <a:xfrm rot="5400000">
            <a:off x="7393269" y="1868602"/>
            <a:ext cx="5403624" cy="30874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CA8889A-E89D-4368-98D3-83E2AE1EA74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356"/>
          <a:stretch/>
        </p:blipFill>
        <p:spPr>
          <a:xfrm>
            <a:off x="561167" y="710514"/>
            <a:ext cx="3504728" cy="54036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1518F92-D890-46DE-A2DA-DAFA64ADB63A}"/>
              </a:ext>
            </a:extLst>
          </p:cNvPr>
          <p:cNvSpPr txBox="1"/>
          <p:nvPr/>
        </p:nvSpPr>
        <p:spPr>
          <a:xfrm>
            <a:off x="1420007" y="6147486"/>
            <a:ext cx="1701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/>
              <a:t>Over Head Tank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2E2B62-D6E9-4B29-A8C3-843EA5B7D144}"/>
              </a:ext>
            </a:extLst>
          </p:cNvPr>
          <p:cNvSpPr txBox="1"/>
          <p:nvPr/>
        </p:nvSpPr>
        <p:spPr>
          <a:xfrm>
            <a:off x="5284577" y="6147486"/>
            <a:ext cx="1886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/>
              <a:t>Sump Well &amp; Valve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03E5DC-E097-49DD-978E-3BBCF77EB32F}"/>
              </a:ext>
            </a:extLst>
          </p:cNvPr>
          <p:cNvSpPr txBox="1"/>
          <p:nvPr/>
        </p:nvSpPr>
        <p:spPr>
          <a:xfrm>
            <a:off x="8922453" y="6147486"/>
            <a:ext cx="2371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/>
              <a:t>Household Connection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978CF7B-DCF4-49D0-9D79-C7B9E40851EB}"/>
              </a:ext>
            </a:extLst>
          </p:cNvPr>
          <p:cNvSpPr txBox="1">
            <a:spLocks/>
          </p:cNvSpPr>
          <p:nvPr/>
        </p:nvSpPr>
        <p:spPr>
          <a:xfrm>
            <a:off x="462601" y="53790"/>
            <a:ext cx="8433976" cy="53788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/>
              <a:t>24x7 Piped Water Supply</a:t>
            </a:r>
            <a:endParaRPr lang="en-IN" sz="2800" b="1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C291085-D174-4019-9823-9C1B409438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6063953"/>
              </p:ext>
            </p:extLst>
          </p:nvPr>
        </p:nvGraphicFramePr>
        <p:xfrm>
          <a:off x="437475" y="992316"/>
          <a:ext cx="4285128" cy="54622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81372">
                  <a:extLst>
                    <a:ext uri="{9D8B030D-6E8A-4147-A177-3AD203B41FA5}">
                      <a16:colId xmlns:a16="http://schemas.microsoft.com/office/drawing/2014/main" val="2885026516"/>
                    </a:ext>
                  </a:extLst>
                </a:gridCol>
                <a:gridCol w="1403756">
                  <a:extLst>
                    <a:ext uri="{9D8B030D-6E8A-4147-A177-3AD203B41FA5}">
                      <a16:colId xmlns:a16="http://schemas.microsoft.com/office/drawing/2014/main" val="361572191"/>
                    </a:ext>
                  </a:extLst>
                </a:gridCol>
              </a:tblGrid>
              <a:tr h="462780"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 of Villages taken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1" u="none" strike="noStrike">
                          <a:effectLst/>
                        </a:rPr>
                        <a:t>10/10</a:t>
                      </a:r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8559038"/>
                  </a:ext>
                </a:extLst>
              </a:tr>
              <a:tr h="477684"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 of Schools covered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1" u="none" strike="noStrike" dirty="0">
                          <a:effectLst/>
                        </a:rPr>
                        <a:t>23/26</a:t>
                      </a:r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7580712"/>
                  </a:ext>
                </a:extLst>
              </a:tr>
              <a:tr h="462780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IN" sz="1800" b="1" u="none" strike="noStrike" dirty="0">
                          <a:effectLst/>
                        </a:rPr>
                        <a:t>Activities taken</a:t>
                      </a:r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1199739"/>
                  </a:ext>
                </a:extLst>
              </a:tr>
              <a:tr h="462780"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0" u="none" strike="noStrike" dirty="0">
                          <a:effectLst/>
                        </a:rPr>
                        <a:t>Boundary Wall</a:t>
                      </a:r>
                      <a:endParaRPr lang="en-IN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0" u="none" strike="noStrike">
                          <a:effectLst/>
                        </a:rPr>
                        <a:t>1792 rm</a:t>
                      </a:r>
                      <a:endParaRPr lang="en-IN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7366012"/>
                  </a:ext>
                </a:extLst>
              </a:tr>
              <a:tr h="4627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u="none" strike="noStrike" dirty="0">
                          <a:effectLst/>
                        </a:rPr>
                        <a:t>Extra Class room</a:t>
                      </a:r>
                      <a:endParaRPr lang="en-IN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u="none" strike="noStrike" dirty="0">
                          <a:effectLst/>
                        </a:rPr>
                        <a:t>6</a:t>
                      </a:r>
                      <a:endParaRPr lang="en-IN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4990300"/>
                  </a:ext>
                </a:extLst>
              </a:tr>
              <a:tr h="462780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800" b="0" u="none" strike="noStrike" dirty="0">
                          <a:effectLst/>
                        </a:rPr>
                        <a:t>Smart Class &amp; Accessories</a:t>
                      </a:r>
                      <a:endParaRPr lang="en-IN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1456592"/>
                  </a:ext>
                </a:extLst>
              </a:tr>
              <a:tr h="4627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u="none" strike="noStrike" dirty="0">
                          <a:effectLst/>
                        </a:rPr>
                        <a:t>Smart Class room</a:t>
                      </a:r>
                      <a:endParaRPr lang="en-IN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1436747"/>
                  </a:ext>
                </a:extLst>
              </a:tr>
              <a:tr h="462780"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Internal Electrification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 school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8241229"/>
                  </a:ext>
                </a:extLst>
              </a:tr>
              <a:tr h="462780"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Furniture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school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1118595"/>
                  </a:ext>
                </a:extLst>
              </a:tr>
              <a:tr h="462780"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Amount (</a:t>
                      </a:r>
                      <a:r>
                        <a:rPr lang="en-IN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Rs</a:t>
                      </a:r>
                      <a:r>
                        <a:rPr lang="en-IN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248.79 </a:t>
                      </a:r>
                      <a:r>
                        <a:rPr lang="en-IN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Lakh</a:t>
                      </a:r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4011169"/>
                  </a:ext>
                </a:extLst>
              </a:tr>
              <a:tr h="819571"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Work Started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6449642"/>
                  </a:ext>
                </a:extLst>
              </a:tr>
            </a:tbl>
          </a:graphicData>
        </a:graphic>
      </p:graphicFrame>
      <p:pic>
        <p:nvPicPr>
          <p:cNvPr id="17" name="Picture 16">
            <a:extLst>
              <a:ext uri="{FF2B5EF4-FFF2-40B4-BE49-F238E27FC236}">
                <a16:creationId xmlns:a16="http://schemas.microsoft.com/office/drawing/2014/main" id="{B3FCE556-F0C4-488B-918E-52D550E351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0833" y="3493548"/>
            <a:ext cx="6194368" cy="29045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DECEEA1-9729-4854-95C1-A1FC7FBB45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45" b="10399"/>
          <a:stretch/>
        </p:blipFill>
        <p:spPr>
          <a:xfrm>
            <a:off x="4946741" y="963723"/>
            <a:ext cx="6102553" cy="246527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6917A63-1A4F-48F2-8C27-08373135998C}"/>
              </a:ext>
            </a:extLst>
          </p:cNvPr>
          <p:cNvSpPr txBox="1">
            <a:spLocks/>
          </p:cNvSpPr>
          <p:nvPr/>
        </p:nvSpPr>
        <p:spPr>
          <a:xfrm>
            <a:off x="290477" y="53790"/>
            <a:ext cx="8433976" cy="53788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/>
              <a:t>Upgradation of School</a:t>
            </a:r>
            <a:endParaRPr lang="en-IN" sz="2800" b="1" dirty="0"/>
          </a:p>
        </p:txBody>
      </p:sp>
    </p:spTree>
    <p:extLst>
      <p:ext uri="{BB962C8B-B14F-4D97-AF65-F5344CB8AC3E}">
        <p14:creationId xmlns:p14="http://schemas.microsoft.com/office/powerpoint/2010/main" val="2160403772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">
  <a:themeElements>
    <a:clrScheme name="Dividend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366658"/>
      </a:accent1>
      <a:accent2>
        <a:srgbClr val="8CB64A"/>
      </a:accent2>
      <a:accent3>
        <a:srgbClr val="88D5A9"/>
      </a:accent3>
      <a:accent4>
        <a:srgbClr val="969FA7"/>
      </a:accent4>
      <a:accent5>
        <a:srgbClr val="E8A844"/>
      </a:accent5>
      <a:accent6>
        <a:srgbClr val="A1561F"/>
      </a:accent6>
      <a:hlink>
        <a:srgbClr val="828282"/>
      </a:hlink>
      <a:folHlink>
        <a:srgbClr val="A5A5A5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4BEC0EAF-CF86-4D49-B83B-56CC62D3CFF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TM03457464[[fn=Dividend]]</Template>
  <TotalTime>5457</TotalTime>
  <Words>1294</Words>
  <Application>Microsoft Office PowerPoint</Application>
  <PresentationFormat>Widescreen</PresentationFormat>
  <Paragraphs>319</Paragraphs>
  <Slides>26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AAKajol</vt:lpstr>
      <vt:lpstr>Arial</vt:lpstr>
      <vt:lpstr>Calibri</vt:lpstr>
      <vt:lpstr>Gill Sans MT</vt:lpstr>
      <vt:lpstr>Mangal</vt:lpstr>
      <vt:lpstr>Times New Roman</vt:lpstr>
      <vt:lpstr>Wingdings 2</vt:lpstr>
      <vt:lpstr>Dividend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Rurban Mission</dc:title>
  <dc:creator>Parikshit Mehta</dc:creator>
  <cp:lastModifiedBy>SUSHIL RAI</cp:lastModifiedBy>
  <cp:revision>169</cp:revision>
  <dcterms:created xsi:type="dcterms:W3CDTF">2018-08-30T07:00:46Z</dcterms:created>
  <dcterms:modified xsi:type="dcterms:W3CDTF">2019-06-24T06:04:54Z</dcterms:modified>
</cp:coreProperties>
</file>